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x="18288000" cy="10287000"/>
  <p:notesSz cx="6858000" cy="9144000"/>
  <p:embeddedFontLst>
    <p:embeddedFont>
      <p:font typeface="Montserrat Bold" charset="1" panose="00000800000000000000"/>
      <p:regular r:id="rId77"/>
    </p:embeddedFont>
    <p:embeddedFont>
      <p:font typeface="Montserrat" charset="1" panose="00000500000000000000"/>
      <p:regular r:id="rId78"/>
    </p:embeddedFont>
    <p:embeddedFont>
      <p:font typeface="Prata" charset="1" panose="00000500000000000000"/>
      <p:regular r:id="rId1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00" Target="notesSlides/notesSlide23.xml" Type="http://schemas.openxmlformats.org/officeDocument/2006/relationships/notesSlide"/><Relationship Id="rId101" Target="notesSlides/notesSlide24.xml" Type="http://schemas.openxmlformats.org/officeDocument/2006/relationships/notesSlide"/><Relationship Id="rId102" Target="notesSlides/notesSlide25.xml" Type="http://schemas.openxmlformats.org/officeDocument/2006/relationships/notesSlide"/><Relationship Id="rId103" Target="notesSlides/notesSlide26.xml" Type="http://schemas.openxmlformats.org/officeDocument/2006/relationships/notesSlide"/><Relationship Id="rId104" Target="notesSlides/notesSlide27.xml" Type="http://schemas.openxmlformats.org/officeDocument/2006/relationships/notesSlide"/><Relationship Id="rId105" Target="notesSlides/notesSlide28.xml" Type="http://schemas.openxmlformats.org/officeDocument/2006/relationships/notesSlide"/><Relationship Id="rId106" Target="notesSlides/notesSlide29.xml" Type="http://schemas.openxmlformats.org/officeDocument/2006/relationships/notesSlide"/><Relationship Id="rId107" Target="notesSlides/notesSlide30.xml" Type="http://schemas.openxmlformats.org/officeDocument/2006/relationships/notesSlide"/><Relationship Id="rId108" Target="notesSlides/notesSlide31.xml" Type="http://schemas.openxmlformats.org/officeDocument/2006/relationships/notesSlide"/><Relationship Id="rId109" Target="notesSlides/notesSlide32.xml" Type="http://schemas.openxmlformats.org/officeDocument/2006/relationships/notesSlide"/><Relationship Id="rId11" Target="slides/slide6.xml" Type="http://schemas.openxmlformats.org/officeDocument/2006/relationships/slide"/><Relationship Id="rId110" Target="notesSlides/notesSlide33.xml" Type="http://schemas.openxmlformats.org/officeDocument/2006/relationships/notesSlide"/><Relationship Id="rId111" Target="notesSlides/notesSlide34.xml" Type="http://schemas.openxmlformats.org/officeDocument/2006/relationships/notesSlide"/><Relationship Id="rId112" Target="notesSlides/notesSlide35.xml" Type="http://schemas.openxmlformats.org/officeDocument/2006/relationships/notesSlide"/><Relationship Id="rId113" Target="notesSlides/notesSlide36.xml" Type="http://schemas.openxmlformats.org/officeDocument/2006/relationships/notesSlide"/><Relationship Id="rId114" Target="notesSlides/notesSlide37.xml" Type="http://schemas.openxmlformats.org/officeDocument/2006/relationships/notesSlide"/><Relationship Id="rId115" Target="notesSlides/notesSlide38.xml" Type="http://schemas.openxmlformats.org/officeDocument/2006/relationships/notesSlide"/><Relationship Id="rId116" Target="notesSlides/notesSlide39.xml" Type="http://schemas.openxmlformats.org/officeDocument/2006/relationships/notesSlide"/><Relationship Id="rId117" Target="fonts/font117.fntdata" Type="http://schemas.openxmlformats.org/officeDocument/2006/relationships/font"/><Relationship Id="rId118" Target="notesSlides/notesSlide40.xml" Type="http://schemas.openxmlformats.org/officeDocument/2006/relationships/notesSlide"/><Relationship Id="rId119" Target="notesSlides/notesSlide41.xml" Type="http://schemas.openxmlformats.org/officeDocument/2006/relationships/notesSlide"/><Relationship Id="rId12" Target="slides/slide7.xml" Type="http://schemas.openxmlformats.org/officeDocument/2006/relationships/slide"/><Relationship Id="rId120" Target="notesSlides/notesSlide42.xml" Type="http://schemas.openxmlformats.org/officeDocument/2006/relationships/notesSlide"/><Relationship Id="rId121" Target="notesSlides/notesSlide43.xml" Type="http://schemas.openxmlformats.org/officeDocument/2006/relationships/notesSlide"/><Relationship Id="rId122" Target="notesSlides/notesSlide44.xml" Type="http://schemas.openxmlformats.org/officeDocument/2006/relationships/notesSlide"/><Relationship Id="rId123" Target="notesSlides/notesSlide45.xml" Type="http://schemas.openxmlformats.org/officeDocument/2006/relationships/notesSlide"/><Relationship Id="rId124" Target="notesSlides/notesSlide46.xml" Type="http://schemas.openxmlformats.org/officeDocument/2006/relationships/notesSlide"/><Relationship Id="rId125" Target="notesSlides/notesSlide47.xml" Type="http://schemas.openxmlformats.org/officeDocument/2006/relationships/notesSlide"/><Relationship Id="rId126" Target="notesSlides/notesSlide48.xml" Type="http://schemas.openxmlformats.org/officeDocument/2006/relationships/notesSlide"/><Relationship Id="rId127" Target="notesSlides/notesSlide49.xml" Type="http://schemas.openxmlformats.org/officeDocument/2006/relationships/notesSlide"/><Relationship Id="rId128" Target="notesSlides/notesSlide50.xml" Type="http://schemas.openxmlformats.org/officeDocument/2006/relationships/notesSlide"/><Relationship Id="rId129" Target="notesSlides/notesSlide51.xml" Type="http://schemas.openxmlformats.org/officeDocument/2006/relationships/notesSlide"/><Relationship Id="rId13" Target="slides/slide8.xml" Type="http://schemas.openxmlformats.org/officeDocument/2006/relationships/slide"/><Relationship Id="rId130" Target="notesSlides/notesSlide52.xml" Type="http://schemas.openxmlformats.org/officeDocument/2006/relationships/notesSlide"/><Relationship Id="rId131" Target="notesSlides/notesSlide53.xml" Type="http://schemas.openxmlformats.org/officeDocument/2006/relationships/notesSlide"/><Relationship Id="rId132" Target="notesSlides/notesSlide54.xml" Type="http://schemas.openxmlformats.org/officeDocument/2006/relationships/notesSlide"/><Relationship Id="rId133" Target="notesSlides/notesSlide55.xml" Type="http://schemas.openxmlformats.org/officeDocument/2006/relationships/notesSlide"/><Relationship Id="rId134" Target="notesSlides/notesSlide56.xml" Type="http://schemas.openxmlformats.org/officeDocument/2006/relationships/notesSlide"/><Relationship Id="rId135" Target="notesSlides/notesSlide57.xml" Type="http://schemas.openxmlformats.org/officeDocument/2006/relationships/notesSlide"/><Relationship Id="rId136" Target="notesSlides/notesSlide58.xml" Type="http://schemas.openxmlformats.org/officeDocument/2006/relationships/notesSlide"/><Relationship Id="rId137" Target="notesSlides/notesSlide59.xml" Type="http://schemas.openxmlformats.org/officeDocument/2006/relationships/notesSlide"/><Relationship Id="rId138" Target="notesSlides/notesSlide60.xml" Type="http://schemas.openxmlformats.org/officeDocument/2006/relationships/notesSlide"/><Relationship Id="rId139" Target="notesSlides/notesSlide61.xml" Type="http://schemas.openxmlformats.org/officeDocument/2006/relationships/notesSlide"/><Relationship Id="rId14" Target="slides/slide9.xml" Type="http://schemas.openxmlformats.org/officeDocument/2006/relationships/slide"/><Relationship Id="rId140" Target="notesSlides/notesSlide62.xml" Type="http://schemas.openxmlformats.org/officeDocument/2006/relationships/notesSlide"/><Relationship Id="rId141" Target="notesSlides/notesSlide63.xml" Type="http://schemas.openxmlformats.org/officeDocument/2006/relationships/notesSlide"/><Relationship Id="rId142" Target="notesSlides/notesSlide64.xml" Type="http://schemas.openxmlformats.org/officeDocument/2006/relationships/notesSlide"/><Relationship Id="rId143" Target="notesSlides/notesSlide65.xml" Type="http://schemas.openxmlformats.org/officeDocument/2006/relationships/notesSlide"/><Relationship Id="rId144" Target="notesSlides/notesSlide66.xml" Type="http://schemas.openxmlformats.org/officeDocument/2006/relationships/notesSlide"/><Relationship Id="rId145" Target="notesSlides/notesSlide67.xml" Type="http://schemas.openxmlformats.org/officeDocument/2006/relationships/notesSlide"/><Relationship Id="rId146" Target="notesSlides/notesSlide68.xml" Type="http://schemas.openxmlformats.org/officeDocument/2006/relationships/notes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notesMasters/notesMaster1.xml" Type="http://schemas.openxmlformats.org/officeDocument/2006/relationships/notesMaster"/><Relationship Id="rId75" Target="theme/theme2.xml" Type="http://schemas.openxmlformats.org/officeDocument/2006/relationships/theme"/><Relationship Id="rId76" Target="notesSlides/notesSlide1.xml" Type="http://schemas.openxmlformats.org/officeDocument/2006/relationships/notesSlide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notesSlides/notesSlide2.xml" Type="http://schemas.openxmlformats.org/officeDocument/2006/relationships/notesSlide"/><Relationship Id="rId8" Target="slides/slide3.xml" Type="http://schemas.openxmlformats.org/officeDocument/2006/relationships/slide"/><Relationship Id="rId80" Target="notesSlides/notesSlide3.xml" Type="http://schemas.openxmlformats.org/officeDocument/2006/relationships/notesSlide"/><Relationship Id="rId81" Target="notesSlides/notesSlide4.xml" Type="http://schemas.openxmlformats.org/officeDocument/2006/relationships/notesSlide"/><Relationship Id="rId82" Target="notesSlides/notesSlide5.xml" Type="http://schemas.openxmlformats.org/officeDocument/2006/relationships/notesSlide"/><Relationship Id="rId83" Target="notesSlides/notesSlide6.xml" Type="http://schemas.openxmlformats.org/officeDocument/2006/relationships/notesSlide"/><Relationship Id="rId84" Target="notesSlides/notesSlide7.xml" Type="http://schemas.openxmlformats.org/officeDocument/2006/relationships/notesSlide"/><Relationship Id="rId85" Target="notesSlides/notesSlide8.xml" Type="http://schemas.openxmlformats.org/officeDocument/2006/relationships/notesSlide"/><Relationship Id="rId86" Target="notesSlides/notesSlide9.xml" Type="http://schemas.openxmlformats.org/officeDocument/2006/relationships/notesSlide"/><Relationship Id="rId87" Target="notesSlides/notesSlide10.xml" Type="http://schemas.openxmlformats.org/officeDocument/2006/relationships/notesSlide"/><Relationship Id="rId88" Target="notesSlides/notesSlide11.xml" Type="http://schemas.openxmlformats.org/officeDocument/2006/relationships/notesSlide"/><Relationship Id="rId89" Target="notesSlides/notesSlide12.xml" Type="http://schemas.openxmlformats.org/officeDocument/2006/relationships/notesSlide"/><Relationship Id="rId9" Target="slides/slide4.xml" Type="http://schemas.openxmlformats.org/officeDocument/2006/relationships/slide"/><Relationship Id="rId90" Target="notesSlides/notesSlide13.xml" Type="http://schemas.openxmlformats.org/officeDocument/2006/relationships/notesSlide"/><Relationship Id="rId91" Target="notesSlides/notesSlide14.xml" Type="http://schemas.openxmlformats.org/officeDocument/2006/relationships/notesSlide"/><Relationship Id="rId92" Target="notesSlides/notesSlide15.xml" Type="http://schemas.openxmlformats.org/officeDocument/2006/relationships/notesSlide"/><Relationship Id="rId93" Target="notesSlides/notesSlide16.xml" Type="http://schemas.openxmlformats.org/officeDocument/2006/relationships/notesSlide"/><Relationship Id="rId94" Target="notesSlides/notesSlide17.xml" Type="http://schemas.openxmlformats.org/officeDocument/2006/relationships/notesSlide"/><Relationship Id="rId95" Target="notesSlides/notesSlide18.xml" Type="http://schemas.openxmlformats.org/officeDocument/2006/relationships/notesSlide"/><Relationship Id="rId96" Target="notesSlides/notesSlide19.xml" Type="http://schemas.openxmlformats.org/officeDocument/2006/relationships/notesSlide"/><Relationship Id="rId97" Target="notesSlides/notesSlide20.xml" Type="http://schemas.openxmlformats.org/officeDocument/2006/relationships/notesSlide"/><Relationship Id="rId98" Target="notesSlides/notesSlide21.xml" Type="http://schemas.openxmlformats.org/officeDocument/2006/relationships/notesSlide"/><Relationship Id="rId99" Target="notesSlides/notesSlide22.xml" Type="http://schemas.openxmlformats.org/officeDocument/2006/relationships/notes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3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1.xml" Type="http://schemas.openxmlformats.org/officeDocument/2006/relationships/slide"/></Relationships>
</file>

<file path=ppt/notesSlides/_rels/notesSlide3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_rels/notesSlide3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3.xml" Type="http://schemas.openxmlformats.org/officeDocument/2006/relationships/slide"/></Relationships>
</file>

<file path=ppt/notesSlides/_rels/notesSlide3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4.xml" Type="http://schemas.openxmlformats.org/officeDocument/2006/relationships/slide"/></Relationships>
</file>

<file path=ppt/notesSlides/_rels/notesSlide3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5.xml" Type="http://schemas.openxmlformats.org/officeDocument/2006/relationships/slide"/></Relationships>
</file>

<file path=ppt/notesSlides/_rels/notesSlide3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6.xml" Type="http://schemas.openxmlformats.org/officeDocument/2006/relationships/slide"/></Relationships>
</file>

<file path=ppt/notesSlides/_rels/notesSlide3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7.xml" Type="http://schemas.openxmlformats.org/officeDocument/2006/relationships/slide"/></Relationships>
</file>

<file path=ppt/notesSlides/_rels/notesSlide3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8.xml" Type="http://schemas.openxmlformats.org/officeDocument/2006/relationships/slide"/></Relationships>
</file>

<file path=ppt/notesSlides/_rels/notesSlide3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9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4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0.xml" Type="http://schemas.openxmlformats.org/officeDocument/2006/relationships/slide"/></Relationships>
</file>

<file path=ppt/notesSlides/_rels/notesSlide4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1.xml" Type="http://schemas.openxmlformats.org/officeDocument/2006/relationships/slide"/></Relationships>
</file>

<file path=ppt/notesSlides/_rels/notesSlide4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2.xml" Type="http://schemas.openxmlformats.org/officeDocument/2006/relationships/slide"/></Relationships>
</file>

<file path=ppt/notesSlides/_rels/notesSlide4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3.xml" Type="http://schemas.openxmlformats.org/officeDocument/2006/relationships/slide"/></Relationships>
</file>

<file path=ppt/notesSlides/_rels/notesSlide4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4.xml" Type="http://schemas.openxmlformats.org/officeDocument/2006/relationships/slide"/></Relationships>
</file>

<file path=ppt/notesSlides/_rels/notesSlide4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5.xml" Type="http://schemas.openxmlformats.org/officeDocument/2006/relationships/slide"/></Relationships>
</file>

<file path=ppt/notesSlides/_rels/notesSlide4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6.xml" Type="http://schemas.openxmlformats.org/officeDocument/2006/relationships/slide"/></Relationships>
</file>

<file path=ppt/notesSlides/_rels/notesSlide4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7.xml" Type="http://schemas.openxmlformats.org/officeDocument/2006/relationships/slide"/></Relationships>
</file>

<file path=ppt/notesSlides/_rels/notesSlide4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8.xml" Type="http://schemas.openxmlformats.org/officeDocument/2006/relationships/slide"/></Relationships>
</file>

<file path=ppt/notesSlides/_rels/notesSlide4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9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5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0.xml" Type="http://schemas.openxmlformats.org/officeDocument/2006/relationships/slide"/></Relationships>
</file>

<file path=ppt/notesSlides/_rels/notesSlide5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1.xml" Type="http://schemas.openxmlformats.org/officeDocument/2006/relationships/slide"/></Relationships>
</file>

<file path=ppt/notesSlides/_rels/notesSlide5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2.xml" Type="http://schemas.openxmlformats.org/officeDocument/2006/relationships/slide"/></Relationships>
</file>

<file path=ppt/notesSlides/_rels/notesSlide5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3.xml" Type="http://schemas.openxmlformats.org/officeDocument/2006/relationships/slide"/></Relationships>
</file>

<file path=ppt/notesSlides/_rels/notesSlide5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4.xml" Type="http://schemas.openxmlformats.org/officeDocument/2006/relationships/slide"/></Relationships>
</file>

<file path=ppt/notesSlides/_rels/notesSlide5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5.xml" Type="http://schemas.openxmlformats.org/officeDocument/2006/relationships/slide"/></Relationships>
</file>

<file path=ppt/notesSlides/_rels/notesSlide5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6.xml" Type="http://schemas.openxmlformats.org/officeDocument/2006/relationships/slide"/></Relationships>
</file>

<file path=ppt/notesSlides/_rels/notesSlide5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7.xml" Type="http://schemas.openxmlformats.org/officeDocument/2006/relationships/slide"/></Relationships>
</file>

<file path=ppt/notesSlides/_rels/notesSlide5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8.xml" Type="http://schemas.openxmlformats.org/officeDocument/2006/relationships/slide"/></Relationships>
</file>

<file path=ppt/notesSlides/_rels/notesSlide5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9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6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0.xml" Type="http://schemas.openxmlformats.org/officeDocument/2006/relationships/slide"/></Relationships>
</file>

<file path=ppt/notesSlides/_rels/notesSlide6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1.xml" Type="http://schemas.openxmlformats.org/officeDocument/2006/relationships/slide"/></Relationships>
</file>

<file path=ppt/notesSlides/_rels/notesSlide6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2.xml" Type="http://schemas.openxmlformats.org/officeDocument/2006/relationships/slide"/></Relationships>
</file>

<file path=ppt/notesSlides/_rels/notesSlide6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3.xml" Type="http://schemas.openxmlformats.org/officeDocument/2006/relationships/slide"/></Relationships>
</file>

<file path=ppt/notesSlides/_rels/notesSlide6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4.xml" Type="http://schemas.openxmlformats.org/officeDocument/2006/relationships/slide"/></Relationships>
</file>

<file path=ppt/notesSlides/_rels/notesSlide6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5.xml" Type="http://schemas.openxmlformats.org/officeDocument/2006/relationships/slide"/></Relationships>
</file>

<file path=ppt/notesSlides/_rels/notesSlide6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6.xml" Type="http://schemas.openxmlformats.org/officeDocument/2006/relationships/slide"/></Relationships>
</file>

<file path=ppt/notesSlides/_rels/notesSlide6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7.xml" Type="http://schemas.openxmlformats.org/officeDocument/2006/relationships/slide"/></Relationships>
</file>

<file path=ppt/notesSlides/_rels/notesSlide6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8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Przyszłość multimedialnych stron internetowych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Edukacja i symulacje:</a:t>
            </a:r>
          </a:p>
          <a:p>
            <a:r>
              <a:rPr lang="en-US"/>
              <a:t>Wirtualne laboratoria, podręczniki interaktywne.</a:t>
            </a:r>
          </a:p>
          <a:p>
            <a:r>
              <a:rPr lang="en-US"/>
              <a:t>Przykład: Google Expeditions – AR/VR-wycieczki po muzeach i miejscach historycznych.</a:t>
            </a:r>
          </a:p>
          <a:p>
            <a:r>
              <a:rPr lang="en-US"/>
              <a:t/>
            </a:r>
          </a:p>
          <a:p>
            <a:r>
              <a:rPr lang="en-US"/>
              <a:t>Główne funkcje: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Wirtualne wycieczki 360° – uczniowie i użytkownicy mogą zwiedzać ponad 900 lokalizacji na całym świecie, w tym starożytne miasta, muzea i cuda natury.</a:t>
            </a:r>
          </a:p>
          <a:p>
            <a:r>
              <a:rPr lang="en-US"/>
              <a:t>Tryb AR– dzięki wykorzystaniu technologii AR, aplikacja mogła nakładać modele 3D na otoczenie użytkownika, umożliwiając np. oglądanie starożytnych artefaktów w rzeczywistości rozszerzonej.</a:t>
            </a:r>
          </a:p>
          <a:p>
            <a:r>
              <a:rPr lang="en-US"/>
              <a:t>Edukacyjne przewodniki – nauczyciele mogli prowadzić grupy uczniów przez wycieczki, udostępniając interaktywne materiały i zadania.</a:t>
            </a:r>
          </a:p>
          <a:p>
            <a:r>
              <a:rPr lang="en-US"/>
              <a:t/>
            </a:r>
          </a:p>
          <a:p>
            <a:r>
              <a:rPr lang="en-US"/>
              <a:t>Link: https://artsandculture.google.com/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Dostępność na smartfonach – nie wymagała drogiego sprzętu VR, wystarczył telefon i proste gogle, np. Google Cardboard.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Interaktywne strony internetowe:</a:t>
            </a:r>
          </a:p>
          <a:p>
            <a:r>
              <a:rPr lang="en-US"/>
              <a:t>Dynamiczne strony w 3D.</a:t>
            </a:r>
          </a:p>
          <a:p>
            <a:r>
              <a:rPr lang="en-US"/>
              <a:t>Przykład: Sketchfab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Sketchfab to popularna platforma do przeglądania, publikowania i osadzania interaktywnych modeli 3D w internecie. Umożliwia użytkownikom ładowanie, przeglądanie i interakcję z obiektami 3D bez konieczności instalowania dodatkowego oprogramowania.</a:t>
            </a:r>
          </a:p>
          <a:p>
            <a:r>
              <a:rPr lang="en-US"/>
              <a:t/>
            </a:r>
          </a:p>
          <a:p>
            <a:r>
              <a:rPr lang="en-US"/>
              <a:t>Główne funkcje:</a:t>
            </a:r>
          </a:p>
          <a:p>
            <a:r>
              <a:rPr lang="en-US"/>
              <a:t>Przeglądanie obiektów 3D w przeglądarce – bez potrzeby instalowania aplikacji.</a:t>
            </a:r>
          </a:p>
          <a:p>
            <a:r>
              <a:rPr lang="en-US"/>
              <a:t>Interaktywne animacje – możliwość dodawania ruchu do modeli.</a:t>
            </a:r>
          </a:p>
          <a:p>
            <a:r>
              <a:rPr lang="en-US"/>
              <a:t>Tryb AR/VR – eksploracja modeli w rzeczywistości wirtualnej i rozszerzonej.</a:t>
            </a:r>
          </a:p>
          <a:p>
            <a:r>
              <a:rPr lang="en-US"/>
              <a:t>Osadzanie modeli 3D na stronach – łatwa integracja przez iFrame lub API.</a:t>
            </a:r>
          </a:p>
          <a:p>
            <a:r>
              <a:rPr lang="en-US"/>
              <a:t/>
            </a:r>
          </a:p>
          <a:p>
            <a:r>
              <a:rPr lang="en-US"/>
              <a:t>Link: https://sketchfab.com/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Wirtualne spotkania i wydarzenia:</a:t>
            </a:r>
          </a:p>
          <a:p>
            <a:r>
              <a:rPr lang="en-US"/>
              <a:t>Konferencje VR, prezentacje AR.</a:t>
            </a:r>
          </a:p>
          <a:p>
            <a:r>
              <a:rPr lang="en-US"/>
              <a:t>Przykład: Spatial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Spatial to platforma do wirtualnej współpracy, która umożliwia użytkownikom tworzenie i odwiedzanie wirtualnych przestrzeni roboczych. Obsługuje dostęp przez gogle VR, przeglądarki internetowe oraz urządzenia mobilne z systemami iOS i Android. Spatial pozwala na tworzenie realistycznych awatarów na podstawie zdjęć użytkowników oraz integrację różnorodnych materiałów multimedialnych do pracy zespołowej.</a:t>
            </a:r>
          </a:p>
          <a:p>
            <a:r>
              <a:rPr lang="en-US"/>
              <a:t/>
            </a:r>
          </a:p>
          <a:p>
            <a:r>
              <a:rPr lang="en-US"/>
              <a:t>Główne funkcje:</a:t>
            </a:r>
          </a:p>
          <a:p>
            <a:r>
              <a:rPr lang="en-US"/>
              <a:t>Tworzenie spersonalizowanych awatarów 3D.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Wspólna praca nad dokumentami, obrazami i obiektami 3D.</a:t>
            </a:r>
          </a:p>
          <a:p>
            <a:r>
              <a:rPr lang="en-US"/>
              <a:t>Integracja z popularnymi usługami, takimi jak Google Drive i Slack.</a:t>
            </a:r>
          </a:p>
          <a:p>
            <a:r>
              <a:rPr lang="en-US"/>
              <a:t/>
            </a:r>
          </a:p>
          <a:p>
            <a:r>
              <a:rPr lang="en-US"/>
              <a:t>Obsługa wideokonferencji i komunikacji głosowej.</a:t>
            </a:r>
          </a:p>
          <a:p>
            <a:r>
              <a:rPr lang="en-US"/>
              <a:t>Link: https://spatial.io/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Przyszłość WebXR</a:t>
            </a:r>
          </a:p>
          <a:p>
            <a:r>
              <a:rPr lang="en-US"/>
              <a:t>Co nas czeka?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Dzisiaj:</a:t>
            </a:r>
          </a:p>
          <a:p>
            <a:r>
              <a:rPr lang="en-US"/>
              <a:t/>
            </a:r>
          </a:p>
          <a:p>
            <a:r>
              <a:rPr lang="en-US"/>
              <a:t>WebXR działa w Chrome, Edge, Firefox i Safari (dla AR).</a:t>
            </a:r>
          </a:p>
          <a:p>
            <a:r>
              <a:rPr lang="en-US"/>
              <a:t>Większość przeglądarek obsługuje WebGL i Three.js do grafiki 3D.</a:t>
            </a:r>
          </a:p>
          <a:p>
            <a:r>
              <a:rPr lang="en-US"/>
              <a:t>Dostęp do VR jest ograniczony drogimi urządzeniami (Oculus Quest, HoloLens).</a:t>
            </a:r>
          </a:p>
          <a:p>
            <a:r>
              <a:rPr lang="en-US"/>
              <a:t/>
            </a:r>
          </a:p>
          <a:p>
            <a:r>
              <a:rPr lang="en-US"/>
              <a:t>Co się zmieni?</a:t>
            </a:r>
          </a:p>
          <a:p>
            <a:r>
              <a:rPr lang="en-US"/>
              <a:t>1 WebGPU – szybsze renderowanie grafiki 3D</a:t>
            </a:r>
          </a:p>
          <a:p>
            <a:r>
              <a:rPr lang="en-US"/>
              <a:t/>
            </a:r>
          </a:p>
          <a:p>
            <a:r>
              <a:rPr lang="en-US"/>
              <a:t>WebGPU zastąpi WebGL, co znacznie poprawi jakość scen.</a:t>
            </a:r>
          </a:p>
          <a:p>
            <a:r>
              <a:rPr lang="en-US"/>
              <a:t>Umożliwi to tworzenie bardziej realistycznych obiektów w przeglądarce.</a:t>
            </a:r>
          </a:p>
          <a:p>
            <a:r>
              <a:rPr lang="en-US"/>
              <a:t/>
            </a:r>
          </a:p>
          <a:p>
            <a:r>
              <a:rPr lang="en-US"/>
              <a:t>2Większe wsparcie AR w przeglądarkach mobilnych</a:t>
            </a:r>
          </a:p>
          <a:p>
            <a:r>
              <a:rPr lang="en-US"/>
              <a:t/>
            </a:r>
          </a:p>
          <a:p>
            <a:r>
              <a:rPr lang="en-US"/>
              <a:t>Safari i Chrome rozwijają obsługę ARKit (Apple) i ARCore (Google).</a:t>
            </a:r>
          </a:p>
          <a:p>
            <a:r>
              <a:rPr lang="en-US"/>
              <a:t>Prognoza: Do 2026 roku większość stron internetowych będzie mieć elementy AR.</a:t>
            </a:r>
          </a:p>
          <a:p>
            <a:r>
              <a:rPr lang="en-US"/>
              <a:t/>
            </a:r>
          </a:p>
          <a:p>
            <a:r>
              <a:rPr lang="en-US"/>
              <a:t>3 WebXR na tańszych urządzeniach</a:t>
            </a:r>
          </a:p>
          <a:p>
            <a:r>
              <a:rPr lang="en-US"/>
              <a:t/>
            </a:r>
          </a:p>
          <a:p>
            <a:r>
              <a:rPr lang="en-US"/>
              <a:t>Tanie gogle AR/VR staną się bardziej dostępne.</a:t>
            </a:r>
          </a:p>
          <a:p>
            <a:r>
              <a:rPr lang="en-US"/>
              <a:t>Smartfony zyskają więcej funkcji do obsługi WebXR.</a:t>
            </a:r>
          </a:p>
          <a:p>
            <a:r>
              <a:rPr lang="en-US"/>
              <a:t/>
            </a:r>
          </a:p>
          <a:p>
            <a:r>
              <a:rPr lang="en-US"/>
              <a:t>WebXR stanie się znacznie szybszy, bardziej dostępny i lepszej jakości dzięki nowym standardom przeglądarek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Internet dzisiaj to głównie multimedia.</a:t>
            </a:r>
          </a:p>
          <a:p>
            <a:r>
              <a:rPr lang="en-US"/>
              <a:t/>
            </a:r>
          </a:p>
          <a:p>
            <a:r>
              <a:rPr lang="en-US"/>
              <a:t>90% treści w sieci to wideo, obrazy i animacje.</a:t>
            </a:r>
          </a:p>
          <a:p>
            <a:r>
              <a:rPr lang="en-US"/>
              <a:t>Z każdym rokiem rosną oczekiwania użytkowników wobec interaktywnych stron internetowych.</a:t>
            </a:r>
          </a:p>
          <a:p>
            <a:r>
              <a:rPr lang="en-US"/>
              <a:t>Optymalizacja i nowe formaty stają się kluczowe dla szybkości ładowania stron.</a:t>
            </a:r>
          </a:p>
          <a:p>
            <a:r>
              <a:rPr lang="en-US"/>
              <a:t/>
            </a:r>
          </a:p>
          <a:p>
            <a:r>
              <a:rPr lang="en-US"/>
              <a:t>10 lat temu większość stron była statyczna, dziś oczekujemy animacji, interakcji, rzeczywistości rozszerzonej (AR).</a:t>
            </a:r>
          </a:p>
          <a:p>
            <a:r>
              <a:rPr lang="en-US"/>
              <a:t/>
            </a:r>
          </a:p>
          <a:p>
            <a:r>
              <a:rPr lang="en-US"/>
              <a:t>Technologie multimedialne nie tylko ewoluują – one całkowicie zmieniają internet i sposób, w jaki z niego korzystamy.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Dzisiaj:</a:t>
            </a:r>
          </a:p>
          <a:p>
            <a:r>
              <a:rPr lang="en-US"/>
              <a:t/>
            </a:r>
          </a:p>
          <a:p>
            <a:r>
              <a:rPr lang="en-US"/>
              <a:t>Metaverse jest we wczesnej fazie rozwoju.</a:t>
            </a:r>
          </a:p>
          <a:p>
            <a:r>
              <a:rPr lang="en-US"/>
              <a:t>Wiele platform (Decentraland, The Sandbox, Spatial) działa w przeglądarkach, ale bez WebXR.</a:t>
            </a:r>
          </a:p>
          <a:p>
            <a:r>
              <a:rPr lang="en-US"/>
              <a:t/>
            </a:r>
          </a:p>
          <a:p>
            <a:r>
              <a:rPr lang="en-US"/>
              <a:t>Co się zmieni?</a:t>
            </a:r>
          </a:p>
          <a:p>
            <a:r>
              <a:rPr lang="en-US"/>
              <a:t>1 Przeglądarkowe metawersum oparte na WebXR</a:t>
            </a:r>
          </a:p>
          <a:p>
            <a:r>
              <a:rPr lang="en-US"/>
              <a:t/>
            </a:r>
          </a:p>
          <a:p>
            <a:r>
              <a:rPr lang="en-US"/>
              <a:t>Projekty Web3 zintegrują WebXR, tworząc w pełni zdecentralizowane przestrzenie VR.</a:t>
            </a:r>
          </a:p>
          <a:p>
            <a:r>
              <a:rPr lang="en-US"/>
              <a:t>Użytkownicy będą mogli wchodzić do metaverse bez instalowania aplikacji.</a:t>
            </a:r>
          </a:p>
          <a:p>
            <a:r>
              <a:rPr lang="en-US"/>
              <a:t/>
            </a:r>
          </a:p>
          <a:p>
            <a:r>
              <a:rPr lang="en-US"/>
              <a:t>2 NFT i własność cyfrowa w WebXR</a:t>
            </a:r>
          </a:p>
          <a:p>
            <a:r>
              <a:rPr lang="en-US"/>
              <a:t/>
            </a:r>
          </a:p>
          <a:p>
            <a:r>
              <a:rPr lang="en-US"/>
              <a:t>Możliwość posiadania wirtualnych obiektów (NFT w AR/VR).</a:t>
            </a:r>
          </a:p>
          <a:p>
            <a:r>
              <a:rPr lang="en-US"/>
              <a:t>Przykład: AR-sklepy, w których można „kupić” cyfrowe przedmioty.</a:t>
            </a:r>
          </a:p>
          <a:p>
            <a:r>
              <a:rPr lang="en-US"/>
              <a:t/>
            </a:r>
          </a:p>
          <a:p>
            <a:r>
              <a:rPr lang="en-US"/>
              <a:t>Podsumowanie:</a:t>
            </a:r>
          </a:p>
          <a:p>
            <a:r>
              <a:rPr lang="en-US"/>
              <a:t>Metaverse będzie funkcjonować bezpośrednio w przeglądarkach, bez potrzeby instalowania aplikacji.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Tradycyjna produkcja treści wymagała dużych zasobów i czasu.</a:t>
            </a:r>
          </a:p>
          <a:p>
            <a:r>
              <a:rPr lang="en-US"/>
              <a:t> Sztuczna inteligencja całkowicie zmienia ten proces:</a:t>
            </a:r>
          </a:p>
          <a:p>
            <a:r>
              <a:rPr lang="en-US"/>
              <a:t> Tworzy treści szybciej</a:t>
            </a:r>
          </a:p>
          <a:p>
            <a:r>
              <a:rPr lang="en-US"/>
              <a:t> Automatyzuje rutynowe zadania</a:t>
            </a:r>
          </a:p>
          <a:p>
            <a:r>
              <a:rPr lang="en-US"/>
              <a:t> Pozwala generować multimedia bez specjalistycznej wiedzy</a:t>
            </a:r>
          </a:p>
          <a:p>
            <a:r>
              <a:rPr lang="en-US"/>
              <a:t> </a:t>
            </a:r>
          </a:p>
          <a:p>
            <a:r>
              <a:rPr lang="en-US"/>
              <a:t>W 2024 roku około 60% treści komercyjnych w sieci są generowane przez AI (Gartner).</a:t>
            </a:r>
          </a:p>
          <a:p>
            <a:r>
              <a:rPr lang="en-US"/>
              <a:t>AI nie tylko wspiera twórców treści – ono zmienia sposób ich tworzenia.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Dlaczego optymalizacja multimediów jest ważna?</a:t>
            </a:r>
          </a:p>
          <a:p>
            <a:r>
              <a:rPr lang="en-US"/>
              <a:t>Treści multimedialne dominują w sieci:</a:t>
            </a:r>
          </a:p>
          <a:p>
            <a:r>
              <a:rPr lang="en-US"/>
              <a:t> Wideo – 82% całego ruchu internetowego</a:t>
            </a:r>
          </a:p>
          <a:p>
            <a:r>
              <a:rPr lang="en-US"/>
              <a:t> Obrazy – ponad 50% objętości stron internetowych</a:t>
            </a:r>
          </a:p>
          <a:p>
            <a:r>
              <a:rPr lang="en-US"/>
              <a:t> Duże pliki spowalniają witryny i zwiększają koszty hostingu</a:t>
            </a:r>
          </a:p>
          <a:p>
            <a:r>
              <a:rPr lang="en-US"/>
              <a:t/>
            </a:r>
          </a:p>
          <a:p>
            <a:r>
              <a:rPr lang="en-US"/>
              <a:t>Każda dodatkowa 1 sekunda ładowania strony może obniżyć konwersję o 20%.</a:t>
            </a:r>
          </a:p>
          <a:p>
            <a:r>
              <a:rPr lang="en-US"/>
              <a:t>AI pomaga kompresować multimedia bez utraty jakości i sprawia, że internet staje się bardziej ekologiczny.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Jak AI poprawia obrazy?</a:t>
            </a:r>
          </a:p>
          <a:p>
            <a:r>
              <a:rPr lang="en-US"/>
              <a:t>1 Automatyczna kompresja</a:t>
            </a:r>
          </a:p>
          <a:p>
            <a:r>
              <a:rPr lang="en-US"/>
              <a:t>2 Skalowanie bez utraty jakości</a:t>
            </a:r>
          </a:p>
          <a:p>
            <a:r>
              <a:rPr lang="en-US"/>
              <a:t>3 Usuwanie szumów i artefaktów</a:t>
            </a:r>
          </a:p>
          <a:p>
            <a:r>
              <a:rPr lang="en-US"/>
              <a:t/>
            </a:r>
          </a:p>
          <a:p>
            <a:r>
              <a:rPr lang="en-US"/>
              <a:t>Najlepsze AI-algorytmy:</a:t>
            </a:r>
          </a:p>
          <a:p>
            <a:r>
              <a:rPr lang="en-US"/>
              <a:t/>
            </a:r>
          </a:p>
          <a:p>
            <a:r>
              <a:rPr lang="en-US"/>
              <a:t>JPEG AI – nowy standard kompresji od Google</a:t>
            </a:r>
          </a:p>
          <a:p>
            <a:r>
              <a:rPr lang="en-US"/>
              <a:t>WebP, AVIF – AI-kompresja zmniejszająca rozmiar obrazów o 50%</a:t>
            </a:r>
          </a:p>
          <a:p>
            <a:r>
              <a:rPr lang="en-US"/>
              <a:t>Gigapixel AI – zwiększanie rozdzielczości</a:t>
            </a:r>
          </a:p>
          <a:p>
            <a:r>
              <a:rPr lang="en-US"/>
              <a:t/>
            </a:r>
          </a:p>
          <a:p>
            <a:r>
              <a:rPr lang="en-US"/>
              <a:t>Przykład:</a:t>
            </a:r>
          </a:p>
          <a:p>
            <a:r>
              <a:rPr lang="en-US"/>
              <a:t>Google Photos używa AI do automatycznej poprawy zdjęć.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Jak AI poprawia wideo?</a:t>
            </a:r>
          </a:p>
          <a:p>
            <a:r>
              <a:rPr lang="en-US"/>
              <a:t>Kompresja bez strat jakości</a:t>
            </a:r>
          </a:p>
          <a:p>
            <a:r>
              <a:rPr lang="en-US"/>
              <a:t>Automatyczne przycinanie do formatów mobilnych</a:t>
            </a:r>
          </a:p>
          <a:p>
            <a:r>
              <a:rPr lang="en-US"/>
              <a:t>Kodowanie do AV1, VP9</a:t>
            </a:r>
          </a:p>
          <a:p>
            <a:r>
              <a:rPr lang="en-US"/>
              <a:t>Naprzykład:</a:t>
            </a:r>
          </a:p>
          <a:p>
            <a:r>
              <a:rPr lang="en-US"/>
              <a:t>Netflix stosuje AI do automatycznego dopasowania jakości wideo.</a:t>
            </a:r>
          </a:p>
          <a:p>
            <a:r>
              <a:rPr lang="en-US"/>
              <a:t>AV1 zmniejsza obciążenie serwerów o 40%.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Jak AI poprawia dźwięk i głos?</a:t>
            </a:r>
          </a:p>
          <a:p>
            <a:r>
              <a:rPr lang="en-US"/>
              <a:t>1 Usuwanie szumów i poprawa jakości nagrań (NVIDIA RTX Voice, iZotope RX)</a:t>
            </a:r>
          </a:p>
          <a:p>
            <a:r>
              <a:rPr lang="en-US"/>
              <a:t>2 Generowanie realistycznych głosów AI (ElevenLabs, Murf AI)</a:t>
            </a:r>
          </a:p>
          <a:p>
            <a:r>
              <a:rPr lang="en-US"/>
              <a:t>3 Automatyczne dopasowanie dźwięku do treści wideo (Adobe Podcast AI, Descript)</a:t>
            </a:r>
          </a:p>
          <a:p>
            <a:r>
              <a:rPr lang="en-US"/>
              <a:t/>
            </a:r>
          </a:p>
          <a:p>
            <a:r>
              <a:rPr lang="en-US"/>
              <a:t> Przykład:</a:t>
            </a:r>
          </a:p>
          <a:p>
            <a:r>
              <a:rPr lang="en-US"/>
              <a:t>Google Meet wykorzystuje AI do redukcji hałasu w rozmowach wideo, eliminując tło dźwiękowe.</a:t>
            </a:r>
          </a:p>
          <a:p>
            <a:r>
              <a:rPr lang="en-US"/>
              <a:t/>
            </a:r>
          </a:p>
          <a:p>
            <a:r>
              <a:rPr lang="en-US"/>
              <a:t> Fakt:</a:t>
            </a:r>
          </a:p>
          <a:p>
            <a:r>
              <a:rPr lang="en-US"/>
              <a:t>AI może zredukować szumy w nagraniach nawet o 90%, poprawiając jakość dźwięku w transmisjach na żywo.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Główne zastosowania AI w multimediach: AI-generowanie obrazów i grafiki, AI w produkcji wideo i animacji,  AI w dźwięku i generowaniu głosu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AI-generowanie obrazów i grafiki</a:t>
            </a:r>
          </a:p>
          <a:p>
            <a:r>
              <a:rPr lang="en-US"/>
              <a:t/>
            </a:r>
          </a:p>
          <a:p>
            <a:r>
              <a:rPr lang="en-US"/>
              <a:t>DALL-E, Midjourney, Stable Diffusion – generacja obrazów na podstawie tekstu.</a:t>
            </a:r>
          </a:p>
          <a:p>
            <a:r>
              <a:rPr lang="en-US"/>
              <a:t>Runway ML, Adobe Firefly – edycja grafiki przy użyciu AI.</a:t>
            </a:r>
          </a:p>
          <a:p>
            <a:r>
              <a:rPr lang="en-US"/>
              <a:t/>
            </a:r>
          </a:p>
          <a:p>
            <a:r>
              <a:rPr lang="en-US"/>
              <a:t>Jak to działa?</a:t>
            </a:r>
          </a:p>
          <a:p>
            <a:r>
              <a:rPr lang="en-US"/>
              <a:t>Trening modelu – AI uczy się na milionach obrazów. Generowanie treści – tworzy nowe obrazy na podstawie tekstu lub stylu.</a:t>
            </a:r>
          </a:p>
          <a:p>
            <a:r>
              <a:rPr lang="en-US"/>
              <a:t> Postprodukcja – AI poprawia jakość i dostosowuje szczegóły.</a:t>
            </a:r>
          </a:p>
          <a:p>
            <a:r>
              <a:rPr lang="en-US"/>
              <a:t/>
            </a:r>
          </a:p>
          <a:p>
            <a:r>
              <a:rPr lang="en-US"/>
              <a:t>Modele takie jak Stable Diffusion mają ponad 890 milionów parametrów i generują fotorealistyczne obrazy.</a:t>
            </a:r>
          </a:p>
          <a:p>
            <a:r>
              <a:rPr lang="en-US"/>
              <a:t>Firmy marketingowe oszczędzają do 80% budżetu dzięki AI-generowanym obrazom.AI przyspiesza proces tworzenia grafiki z godzin do kilku sekund.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AI w produkcji wideo i animacji</a:t>
            </a:r>
          </a:p>
          <a:p>
            <a:r>
              <a:rPr lang="en-US"/>
              <a:t/>
            </a:r>
          </a:p>
          <a:p>
            <a:r>
              <a:rPr lang="en-US"/>
              <a:t>Automatyczny montaż (Runway ML, Pika Labs)</a:t>
            </a:r>
          </a:p>
          <a:p>
            <a:r>
              <a:rPr lang="en-US"/>
              <a:t>Generowanie wideo z tekstu (Synthesia, HeyGen)</a:t>
            </a:r>
          </a:p>
          <a:p>
            <a:r>
              <a:rPr lang="en-US"/>
              <a:t>Poprawa jakości wideo (Topaz Video Enhance AI)</a:t>
            </a:r>
          </a:p>
          <a:p>
            <a:r>
              <a:rPr lang="en-US"/>
              <a:t/>
            </a:r>
          </a:p>
          <a:p>
            <a:r>
              <a:rPr lang="en-US"/>
              <a:t>Tradycyjna produkcja wideo wymaga:</a:t>
            </a:r>
          </a:p>
          <a:p>
            <a:r>
              <a:rPr lang="en-US"/>
              <a:t/>
            </a:r>
          </a:p>
          <a:p>
            <a:r>
              <a:rPr lang="en-US"/>
              <a:t>Ekipy filmowej (operatorzy, reżyserzy, oświetleniowcy)</a:t>
            </a:r>
          </a:p>
          <a:p>
            <a:r>
              <a:rPr lang="en-US"/>
              <a:t>Montażu (cięcia, efekty, korekcja kolorów)</a:t>
            </a:r>
          </a:p>
          <a:p>
            <a:r>
              <a:rPr lang="en-US"/>
              <a:t>Dubbingu i wersji językowych</a:t>
            </a:r>
          </a:p>
          <a:p>
            <a:r>
              <a:rPr lang="en-US"/>
              <a:t/>
            </a:r>
          </a:p>
          <a:p>
            <a:r>
              <a:rPr lang="en-US"/>
              <a:t> AI upraszcza ten proces!</a:t>
            </a:r>
          </a:p>
          <a:p>
            <a:r>
              <a:rPr lang="en-US"/>
              <a:t> Generowanie wideo z tekstu</a:t>
            </a:r>
          </a:p>
          <a:p>
            <a:r>
              <a:rPr lang="en-US"/>
              <a:t> Automatyczna edycja i korekcja</a:t>
            </a:r>
          </a:p>
          <a:p>
            <a:r>
              <a:rPr lang="en-US"/>
              <a:t> Tworzenie głosów i zamiana twarzy</a:t>
            </a:r>
          </a:p>
          <a:p>
            <a:r>
              <a:rPr lang="en-US"/>
              <a:t>"Dzięki AI możemy tworzyć profesjonalne treści wideo bez kosztownych studiów!"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AI w dźwięku i generowaniu głosu</a:t>
            </a:r>
          </a:p>
          <a:p>
            <a:r>
              <a:rPr lang="en-US"/>
              <a:t/>
            </a:r>
          </a:p>
          <a:p>
            <a:r>
              <a:rPr lang="en-US"/>
              <a:t>ElevenLabs, Murf AI – generowanie realistycznych głosów</a:t>
            </a:r>
          </a:p>
          <a:p>
            <a:r>
              <a:rPr lang="en-US"/>
              <a:t>AIVA, Soundraw – tworzenie muzyki AI</a:t>
            </a:r>
          </a:p>
          <a:p>
            <a:r>
              <a:rPr lang="en-US"/>
              <a:t/>
            </a:r>
          </a:p>
          <a:p>
            <a:r>
              <a:rPr lang="en-US"/>
              <a:t>Dawniej:</a:t>
            </a:r>
          </a:p>
          <a:p>
            <a:r>
              <a:rPr lang="en-US"/>
              <a:t/>
            </a:r>
          </a:p>
          <a:p>
            <a:r>
              <a:rPr lang="en-US"/>
              <a:t>Tworzenie profesjonalnego dźwięku wymagało drogich studiów nagraniowych.</a:t>
            </a:r>
          </a:p>
          <a:p>
            <a:r>
              <a:rPr lang="en-US"/>
              <a:t>Syntetyczne głosy brzmiały sztucznie.</a:t>
            </a:r>
          </a:p>
          <a:p>
            <a:r>
              <a:rPr lang="en-US"/>
              <a:t>Kompozytorzy potrzebowali godzin na stworzenie jednej ścieżki.</a:t>
            </a:r>
          </a:p>
          <a:p>
            <a:r>
              <a:rPr lang="en-US"/>
              <a:t/>
            </a:r>
          </a:p>
          <a:p>
            <a:r>
              <a:rPr lang="en-US"/>
              <a:t>Dziś dzięki AI:</a:t>
            </a:r>
          </a:p>
          <a:p>
            <a:r>
              <a:rPr lang="en-US"/>
              <a:t> Naturalnie brzmiące głosy</a:t>
            </a:r>
          </a:p>
          <a:p>
            <a:r>
              <a:rPr lang="en-US"/>
              <a:t> Generowanie muzyki w kilka sekund</a:t>
            </a:r>
          </a:p>
          <a:p>
            <a:r>
              <a:rPr lang="en-US"/>
              <a:t>Automatyczna poprawa jakości dźwięku</a:t>
            </a:r>
          </a:p>
          <a:p>
            <a:r>
              <a:rPr lang="en-US"/>
              <a:t/>
            </a:r>
          </a:p>
          <a:p>
            <a:r>
              <a:rPr lang="en-US"/>
              <a:t>Przykład:</a:t>
            </a:r>
          </a:p>
          <a:p>
            <a:r>
              <a:rPr lang="en-US"/>
              <a:t>TTS na YouTube – wiele kanałów używa AI zamiast nagrywać własny głos.</a:t>
            </a:r>
          </a:p>
          <a:p>
            <a:r>
              <a:rPr lang="en-US"/>
              <a:t>Głos Dartha Vadera w "Star Wars" został odtworzony przez AI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Dziś omówimy pięć głównych obszarów, które definiują przyszłość multimedialnego internetu:</a:t>
            </a:r>
          </a:p>
          <a:p>
            <a:r>
              <a:rPr lang="en-US"/>
              <a:t/>
            </a:r>
          </a:p>
          <a:p>
            <a:r>
              <a:rPr lang="en-US"/>
              <a:t>1 WebXR – VR/AR w przeglądarce – nowy poziom interaktywnego kontentu</a:t>
            </a:r>
          </a:p>
          <a:p>
            <a:r>
              <a:rPr lang="en-US"/>
              <a:t>2 Sztuczna inteligencja w multimediach – automatyzacja generowania treści</a:t>
            </a:r>
          </a:p>
          <a:p>
            <a:r>
              <a:rPr lang="en-US"/>
              <a:t>3 Nowe formaty multimediów – optymalne przechowywanie i transmisja danych</a:t>
            </a:r>
          </a:p>
          <a:p>
            <a:r>
              <a:rPr lang="en-US"/>
              <a:t>4 Low-Code i No-Code – platformy do automatycznego tworzenia stron</a:t>
            </a:r>
          </a:p>
          <a:p>
            <a:r>
              <a:rPr lang="en-US"/>
              <a:t>5 Web3 i decentralizacja multimediów – przyszłość własności treści</a:t>
            </a:r>
          </a:p>
          <a:p>
            <a:r>
              <a:rPr lang="en-US"/>
              <a:t/>
            </a:r>
          </a:p>
          <a:p>
            <a:r>
              <a:rPr lang="en-US"/>
              <a:t>Te technologie radykalnie zmieniają sposób, w jaki tworzymy, konsumujemy i udostępniamy treści multimedialne. Teraz przejdźmy do szczegółów.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Przyszłość sztucznej inteligencji w multimediach </a:t>
            </a:r>
          </a:p>
          <a:p>
            <a:r>
              <a:rPr lang="en-US"/>
              <a:t>Co nas czeka?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 Hyperpersonalizacja treści – AI dostosuje grafikę i wideo do użytkownika w czasie rzeczywistym.</a:t>
            </a:r>
          </a:p>
          <a:p>
            <a:r>
              <a:rPr lang="en-US"/>
              <a:t>2 AI jako wirtualny reżyser i producent – automatyczne tworzenie pełnych filmów i kampanii marketingowych.</a:t>
            </a:r>
          </a:p>
          <a:p>
            <a:r>
              <a:rPr lang="en-US"/>
              <a:t>3 Integracja AI z VR i AR – interaktywne, dynamiczne treści dostosowujące się do użytkownika.</a:t>
            </a:r>
          </a:p>
          <a:p>
            <a:r>
              <a:rPr lang="en-US"/>
              <a:t>4 Twórcy treści jako kuratorzy AI – zamiast ręcznie projektować multimedia, ludzie będą nadzorować AI, poprawiając jej wyniki.</a:t>
            </a:r>
          </a:p>
          <a:p>
            <a:r>
              <a:rPr lang="en-US"/>
              <a:t/>
            </a:r>
          </a:p>
          <a:p>
            <a:r>
              <a:rPr lang="en-US"/>
              <a:t>Prognoza:</a:t>
            </a:r>
          </a:p>
          <a:p>
            <a:r>
              <a:rPr lang="en-US"/>
              <a:t/>
            </a:r>
          </a:p>
          <a:p>
            <a:r>
              <a:rPr lang="en-US"/>
              <a:t>Do 2030 roku ponad 90% treści w sieci będzie wspomagane przez AI.</a:t>
            </a:r>
          </a:p>
          <a:p>
            <a:r>
              <a:rPr lang="en-US"/>
              <a:t/>
            </a:r>
          </a:p>
          <a:p>
            <a:r>
              <a:rPr lang="en-US"/>
              <a:t>Sztuczna inteligencja w multimediach to nie tylko przyszłość – to rewolucja, która już trwa. W ciągu następnych lat AI będzie coraz bardziej zintegrowane z naszymi narzędziami, a jego wpływ na multimedia będzie nie do zatrzymania. Kluczowe pytanie brzmi: jak wykorzystamy tę technologię w sposób etyczny i innowacyjny?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Dlaczego potrzebujemy nowych formatów multimediów?</a:t>
            </a:r>
          </a:p>
          <a:p>
            <a:r>
              <a:rPr lang="en-US"/>
              <a:t/>
            </a:r>
          </a:p>
          <a:p>
            <a:r>
              <a:rPr lang="en-US"/>
              <a:t>We współczesnym internecie multimedia to podstawa interakcji. Jednak tradycyjne formaty obrazów i wideo, takie jak JPEG, PNG czy MP4, nie spełniają już wymagań dotyczących szybkości, jakości i mobilności.</a:t>
            </a:r>
          </a:p>
          <a:p>
            <a:r>
              <a:rPr lang="en-US"/>
              <a:t/>
            </a:r>
          </a:p>
          <a:p>
            <a:r>
              <a:rPr lang="en-US"/>
              <a:t>Dzisiejszy użytkownik oczekuje: błyskawicznego ładowania, wysokiej jakości obrazu, oszczędności transferu danych. Dlatego coraz więcej stron internetowych przechodzi na nowoczesne formaty multimediów, które łączą doskonałą jakość z minimalnym rozmiarem plików. To między innymi:</a:t>
            </a:r>
          </a:p>
          <a:p>
            <a:r>
              <a:rPr lang="en-US"/>
              <a:t>WebP – wydajny format obrazów</a:t>
            </a:r>
          </a:p>
          <a:p>
            <a:r>
              <a:rPr lang="en-US"/>
              <a:t>AVIF – jeszcze lepsza jakość przy mniejszym rozmiarze</a:t>
            </a:r>
          </a:p>
          <a:p>
            <a:r>
              <a:rPr lang="en-US"/>
              <a:t>AV1 – nowy standard wideo dla przyszłości streamingu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WebP to nowoczesny format obrazów opracowany przez Google jako zamiennik JPEG, PNG i GIF.</a:t>
            </a:r>
          </a:p>
          <a:p>
            <a:r>
              <a:rPr lang="en-US"/>
              <a:t>Jego głównym celem jest zmniejszenie rozmiaru plików bez utraty jakości, co ma ogromne znaczenie dla internetu mobilnego i szybkości ładowania stron.</a:t>
            </a:r>
          </a:p>
          <a:p>
            <a:r>
              <a:rPr lang="en-US"/>
              <a:t/>
            </a:r>
          </a:p>
          <a:p>
            <a:r>
              <a:rPr lang="en-US"/>
              <a:t>Główne zalety WebP to:</a:t>
            </a:r>
          </a:p>
          <a:p>
            <a:r>
              <a:rPr lang="en-US"/>
              <a:t>Mniejszy rozmiar – średnio o 25–35% mniejszy niż JPEG przy tej samej jakości</a:t>
            </a:r>
          </a:p>
          <a:p>
            <a:r>
              <a:rPr lang="en-US"/>
              <a:t>Obsługa przezroczystości (jak PNG)</a:t>
            </a:r>
          </a:p>
          <a:p>
            <a:r>
              <a:rPr lang="en-US"/>
              <a:t>Obsługa animacji (jak GIF)</a:t>
            </a:r>
          </a:p>
          <a:p>
            <a:r>
              <a:rPr lang="en-US"/>
              <a:t>Szeroka kompatybilność – działa we wszystkich nowoczesnych przeglądarkach (Chrome, Firefox, Edge, Safari)</a:t>
            </a:r>
          </a:p>
          <a:p>
            <a:r>
              <a:rPr lang="en-US"/>
              <a:t/>
            </a:r>
          </a:p>
          <a:p>
            <a:r>
              <a:rPr lang="en-US"/>
              <a:t>Przykład:</a:t>
            </a:r>
          </a:p>
          <a:p>
            <a:r>
              <a:rPr lang="en-US"/>
              <a:t>To samo zdjęcie:</a:t>
            </a:r>
          </a:p>
          <a:p>
            <a:r>
              <a:rPr lang="en-US"/>
              <a:t>JPEG: 500 KB</a:t>
            </a:r>
          </a:p>
          <a:p>
            <a:r>
              <a:rPr lang="en-US"/>
              <a:t>WebP: 320 KB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AV1 to format wideo nowej generacji, opracowany przez konsorcjum Alliance for Open Media (Google, Netflix, Amazon, Microsoft, Facebook i inni).</a:t>
            </a:r>
          </a:p>
          <a:p>
            <a:r>
              <a:rPr lang="en-US"/>
              <a:t>Główne zalety AV1 to:</a:t>
            </a:r>
          </a:p>
          <a:p>
            <a:r>
              <a:rPr lang="en-US"/>
              <a:t>Nawet 50% mniejszy rozmiar pliku w porównaniu do H.264 przy tej samej jakości,</a:t>
            </a:r>
          </a:p>
          <a:p>
            <a:r>
              <a:rPr lang="en-US"/>
              <a:t>Lepsza jakość przy niskim bitrate – idealna dla streamingu mobilnego,</a:t>
            </a:r>
          </a:p>
          <a:p>
            <a:r>
              <a:rPr lang="en-US"/>
              <a:t>Brak opłat licencyjnych – otwarty i darmowy kodek,</a:t>
            </a:r>
          </a:p>
          <a:p>
            <a:r>
              <a:rPr lang="en-US"/>
              <a:t>Używany przez YouTube, Netflix, Vimeo, Facebook</a:t>
            </a:r>
          </a:p>
          <a:p>
            <a:r>
              <a:rPr lang="en-US"/>
              <a:t/>
            </a:r>
          </a:p>
          <a:p>
            <a:r>
              <a:rPr lang="en-US"/>
              <a:t>Przykłady zastosowania:</a:t>
            </a:r>
          </a:p>
          <a:p>
            <a:r>
              <a:rPr lang="en-US"/>
              <a:t>YouTube automatycznie koduje wiele filmów w AV1, aby oszczędzać dane</a:t>
            </a:r>
          </a:p>
          <a:p>
            <a:r>
              <a:rPr lang="en-US"/>
              <a:t>Netflix korzysta z AV1 na Androidzie, by zapewnić wyższą jakość przy wolnym łączu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AVIF (AV1 Image File Format) to najnowszy format obrazów, oferujący jeszcze lepszą kompresję i jakość niż WebP.</a:t>
            </a:r>
          </a:p>
          <a:p>
            <a:r>
              <a:rPr lang="en-US"/>
              <a:t>Opiera się na tym samym kodeku co format wideo AV1 i już dziś uważany jest za standard przyszłości.</a:t>
            </a:r>
          </a:p>
          <a:p>
            <a:r>
              <a:rPr lang="en-US"/>
              <a:t/>
            </a:r>
          </a:p>
          <a:p>
            <a:r>
              <a:rPr lang="en-US"/>
              <a:t>Główne zalety AVIF to:</a:t>
            </a:r>
          </a:p>
          <a:p>
            <a:r>
              <a:rPr lang="en-US"/>
              <a:t>Najmniejszy rozmiar spośród wszystkich formatów obrazów, Wysoka jakość nawet przy silnej kompresji, Obsługa przezroczystości, HDR i głębokich kolorów, Animacje, jak w GIF lub WebP</a:t>
            </a:r>
          </a:p>
          <a:p>
            <a:r>
              <a:rPr lang="en-US"/>
              <a:t/>
            </a:r>
          </a:p>
          <a:p>
            <a:r>
              <a:rPr lang="en-US"/>
              <a:t>Porównanie:</a:t>
            </a:r>
          </a:p>
          <a:p>
            <a:r>
              <a:rPr lang="en-US"/>
              <a:t>JPEG: 500 KB</a:t>
            </a:r>
          </a:p>
          <a:p>
            <a:r>
              <a:rPr lang="en-US"/>
              <a:t>WebP: 320 KB</a:t>
            </a:r>
          </a:p>
          <a:p>
            <a:r>
              <a:rPr lang="en-US"/>
              <a:t>AVIF: ~250 KB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Przyszłość formatuów multimediów</a:t>
            </a:r>
          </a:p>
          <a:p>
            <a:r>
              <a:rPr lang="en-US"/>
              <a:t>Co nas czeka?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WebP, AVIF i AV1 to nie tylko ewolucja technologii.</a:t>
            </a:r>
          </a:p>
          <a:p>
            <a:r>
              <a:rPr lang="en-US"/>
              <a:t>To fundament nowej ery internetu: szybszego, lżejszego i bardziej dostępnego.</a:t>
            </a:r>
          </a:p>
          <a:p>
            <a:r>
              <a:rPr lang="en-US"/>
              <a:t/>
            </a:r>
          </a:p>
          <a:p>
            <a:r>
              <a:rPr lang="en-US"/>
              <a:t>Dlaczego właśnie te formaty będą standardem?</a:t>
            </a:r>
          </a:p>
          <a:p>
            <a:r>
              <a:rPr lang="en-US"/>
              <a:t>WebP już dziś stosowany na milionach stron, idealny kompromis między kompatybilnością a wydajnością</a:t>
            </a:r>
          </a:p>
          <a:p>
            <a:r>
              <a:rPr lang="en-US"/>
              <a:t/>
            </a:r>
          </a:p>
          <a:p>
            <a:r>
              <a:rPr lang="en-US"/>
              <a:t>AVIF, może całkowicie zastąpić JPEG i PNG, najlepsza jakość przy najmniejszym rozmiarze, obsługa w przeglądarkach stale rośnie</a:t>
            </a:r>
          </a:p>
          <a:p>
            <a:r>
              <a:rPr lang="en-US"/>
              <a:t/>
            </a:r>
          </a:p>
          <a:p>
            <a:r>
              <a:rPr lang="en-US"/>
              <a:t>AV1 wypiera MP4 jako główny format wideo do streamingu, Stosowany przez YouTube, Netflix, Darmowy, otwarty, idealny do treści 4K/8K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Tworzenie stron internetowych to już nie tylko kodowanie.</a:t>
            </a:r>
          </a:p>
          <a:p>
            <a:r>
              <a:rPr lang="en-US"/>
              <a:t>Nowoczesne narzędzia pozwalają osobom bez znajomości programowania tworzyć w pełni funkcjonalne, multimedialne strony internetowe.</a:t>
            </a:r>
          </a:p>
          <a:p>
            <a:r>
              <a:rPr lang="en-US"/>
              <a:t/>
            </a:r>
          </a:p>
          <a:p>
            <a:r>
              <a:rPr lang="en-US"/>
              <a:t>Low-Code jest odpowiedni dla programistów, którzy nie mają wystarczająco dużo czasu na pisanie pełnego kodu – wymaga jedynie podstawowego zrozumienia skryptów.</a:t>
            </a:r>
          </a:p>
          <a:p>
            <a:r>
              <a:rPr lang="en-US"/>
              <a:t/>
            </a:r>
          </a:p>
          <a:p>
            <a:r>
              <a:rPr lang="en-US"/>
              <a:t>No-Code jest przeznaczony dla każdego, kto ma wystarczająco dużo inspiracji, ale nie posiada umiejętności programowania.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Najpopularniejsze platformy No-Code i Low-Code</a:t>
            </a:r>
          </a:p>
          <a:p>
            <a:r>
              <a:rPr lang="en-US"/>
              <a:t>Dziś można tworzyć strony i aplikacje bez programowania – dzięki takim platformom jak:</a:t>
            </a:r>
          </a:p>
          <a:p>
            <a:r>
              <a:rPr lang="en-US"/>
              <a:t/>
            </a:r>
          </a:p>
          <a:p>
            <a:r>
              <a:rPr lang="en-US"/>
              <a:t>Wix / Squarespace</a:t>
            </a:r>
          </a:p>
          <a:p>
            <a:r>
              <a:rPr lang="en-US"/>
              <a:t>Webflow </a:t>
            </a:r>
          </a:p>
          <a:p>
            <a:r>
              <a:rPr lang="en-US"/>
              <a:t>Bubble </a:t>
            </a:r>
          </a:p>
          <a:p>
            <a:r>
              <a:rPr lang="en-US"/>
              <a:t>Glide / Adalo</a:t>
            </a:r>
          </a:p>
          <a:p>
            <a:r>
              <a:rPr lang="en-US"/>
              <a:t/>
            </a:r>
          </a:p>
          <a:p>
            <a:r>
              <a:rPr lang="en-US"/>
              <a:t>Każda z tych platform pozwala tworzyć nowoczesne, multimedialne projekty internetowe – nawet bez wiedzy technicznej.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Multimedia i web – jak to się zaczęło?</a:t>
            </a:r>
          </a:p>
          <a:p>
            <a:r>
              <a:rPr lang="en-US"/>
              <a:t/>
            </a:r>
          </a:p>
          <a:p>
            <a:r>
              <a:rPr lang="en-US"/>
              <a:t>Lata 1990:Pierwsze strony internetowe były tylko tekstowe.</a:t>
            </a:r>
          </a:p>
          <a:p>
            <a:r>
              <a:rPr lang="en-US"/>
              <a:t/>
            </a:r>
          </a:p>
          <a:p>
            <a:r>
              <a:rPr lang="en-US"/>
              <a:t>Lata 2000: rozwój wideo, animacji Flash, interaktywnych reklam.</a:t>
            </a:r>
          </a:p>
          <a:p>
            <a:r>
              <a:rPr lang="en-US"/>
              <a:t/>
            </a:r>
          </a:p>
          <a:p>
            <a:r>
              <a:rPr lang="en-US"/>
              <a:t>Lata 2010: HTML5, streaming, adaptacyjny design.</a:t>
            </a:r>
          </a:p>
          <a:p>
            <a:r>
              <a:rPr lang="en-US"/>
              <a:t/>
            </a:r>
          </a:p>
          <a:p>
            <a:r>
              <a:rPr lang="en-US"/>
              <a:t>Technologie multimedialne przeszły długą drogę – od prostych obrazów do wirtualnej rzeczywistości w przeglądarce. Co czeka nas dalej?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Webflow – zaawansowane narzędzie do projektowania profesjonalnych stron bez kodu. Obsługuje responsywny design, animacje i system CMS.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Wix / Squarespace – idealne do szybkich stron firmowych i wizytówek. Prosty system przeciągnij-i-upuść, dużo gotowych szablonów i bloków multimedialnych.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Bubble – platforma do tworzenia pełnych aplikacji webowych. Można budować logikę, bazy danych, a nawet złożone systemy (jak np. Airbnb).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Glide / Adalo – służą do tworzenia aplikacji mobilnych bez kodu. Świetne do MVP, aplikacji wewnętrznych i startupów.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LottieFiles – lekkie animacje na stronach i w aplikacjach</a:t>
            </a:r>
          </a:p>
          <a:p>
            <a:r>
              <a:rPr lang="en-US"/>
              <a:t>Format: .json (zamiast ciężkich .gif lub .mp4)</a:t>
            </a:r>
          </a:p>
          <a:p>
            <a:r>
              <a:rPr lang="en-US"/>
              <a:t>Tworzenie, edytowanie i osadzanie animowanych ikon, przycisków, przejść</a:t>
            </a:r>
          </a:p>
          <a:p>
            <a:r>
              <a:rPr lang="en-US"/>
              <a:t>Idealna integracja z Webflow, Wix, Bubble</a:t>
            </a:r>
          </a:p>
          <a:p>
            <a:r>
              <a:rPr lang="en-US"/>
              <a:t>Darmowa biblioteka + własny edytor</a:t>
            </a:r>
          </a:p>
          <a:p>
            <a:r>
              <a:rPr lang="en-US"/>
              <a:t/>
            </a:r>
          </a:p>
          <a:p>
            <a:r>
              <a:rPr lang="en-US"/>
              <a:t>Przykład zastosowania:</a:t>
            </a:r>
          </a:p>
          <a:p>
            <a:r>
              <a:rPr lang="en-US"/>
              <a:t>Przycisk „Dodaj do koszyka” z animacją pojawiającą się tylko po kliknięciu – wykonasz to w 2 minuty w Lottie bez ani jednej linii kodu.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Canva Sites – proste tworzenie stron no-code</a:t>
            </a:r>
          </a:p>
          <a:p>
            <a:r>
              <a:rPr lang="en-US"/>
              <a:t>Obsługa wideo, animacji, interakcji</a:t>
            </a:r>
          </a:p>
          <a:p>
            <a:r>
              <a:rPr lang="en-US"/>
              <a:t>wietne narzędzie do generowania zasobów multimedialnych do użycia w innych platformach</a:t>
            </a:r>
          </a:p>
          <a:p>
            <a:r>
              <a:rPr lang="en-US"/>
              <a:t/>
            </a:r>
          </a:p>
          <a:p>
            <a:r>
              <a:rPr lang="en-US"/>
              <a:t>Przykład: stworzenie okładki wideo automatycznie zoptymalizowanej do formatu WebP.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Zapier / Make– automatyzacja multimediów</a:t>
            </a:r>
          </a:p>
          <a:p>
            <a:r>
              <a:rPr lang="en-US"/>
              <a:t> Umożliwiają tworzenie automatycznych scenariuszy, np.:</a:t>
            </a:r>
          </a:p>
          <a:p>
            <a:r>
              <a:rPr lang="en-US"/>
              <a:t/>
            </a:r>
          </a:p>
          <a:p>
            <a:r>
              <a:rPr lang="en-US"/>
              <a:t>Nowe wideo na YouTube → automatyczne dodanie na stronę</a:t>
            </a:r>
          </a:p>
          <a:p>
            <a:r>
              <a:rPr lang="en-US"/>
              <a:t/>
            </a:r>
          </a:p>
          <a:p>
            <a:r>
              <a:rPr lang="en-US"/>
              <a:t>Użytkownik przesyła obrazek → konwersja do WebP + dodanie do CMS</a:t>
            </a:r>
          </a:p>
          <a:p>
            <a:r>
              <a:rPr lang="en-US"/>
              <a:t/>
            </a:r>
          </a:p>
          <a:p>
            <a:r>
              <a:rPr lang="en-US"/>
              <a:t> Łączą Webflow, Google Drive, Airtable, YouTube, Figma, Canva, GPT, ElevenLabs itd.</a:t>
            </a:r>
          </a:p>
          <a:p>
            <a:r>
              <a:rPr lang="en-US"/>
              <a:t> Działają jako „mózg” systemów no-code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Airtable / Google Sheets – multimedialne bazy danych</a:t>
            </a:r>
          </a:p>
          <a:p>
            <a:r>
              <a:rPr lang="en-US"/>
              <a:t> Wizualne bazy danych z łatwą integracją do Webflow, Bubble, Glide</a:t>
            </a:r>
          </a:p>
          <a:p>
            <a:r>
              <a:rPr lang="en-US"/>
              <a:t> Mogą przechowywać linki do zdjęć, filmów, audio, metadanych</a:t>
            </a:r>
          </a:p>
          <a:p>
            <a:r>
              <a:rPr lang="en-US"/>
              <a:t> Umożliwiają tworzenie galerii, katalogów wideo, archiwów muzycznych bez backendu</a:t>
            </a:r>
          </a:p>
          <a:p>
            <a:r>
              <a:rPr lang="en-US"/>
              <a:t/>
            </a:r>
          </a:p>
          <a:p>
            <a:r>
              <a:rPr lang="en-US"/>
              <a:t> Przykład: Airtable jako baza danych do galerii zdjęć aktualizowanej przez Google Form.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Przyszłość Low-Code / No-Code w multimedialnym internecie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WebXR (Web Extended Reality) to zestaw technologii umożliwiających obsługę wirtualnej rzeczywistości (VR) i rozszerzonej rzeczywistości (AR) bezpośrednio w przeglądarce internetowej.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Poprzednikiem WebXR był WebVR, który obsługiwał tylko VR.</a:t>
            </a:r>
          </a:p>
          <a:p>
            <a:r>
              <a:rPr lang="en-US"/>
              <a:t>WebXR dodał wsparcie dla AR i MR (Mixed Reality).</a:t>
            </a:r>
          </a:p>
          <a:p>
            <a:r>
              <a:rPr lang="en-US"/>
              <a:t>Główne komponenty WebXR:</a:t>
            </a:r>
          </a:p>
          <a:p>
            <a:r>
              <a:rPr lang="en-US"/>
              <a:t>VR (Virtual Reality) – pełne zanurzenie w cyfrowym świecie.</a:t>
            </a:r>
          </a:p>
          <a:p>
            <a:r>
              <a:rPr lang="en-US"/>
              <a:t>AR (Augmented Reality) – cyfrowe obiekty w realnym świecie (np. filtry na Instagramie).</a:t>
            </a:r>
          </a:p>
          <a:p>
            <a:r>
              <a:rPr lang="en-US"/>
              <a:t>MR (Mixed Reality) – połączenie rzeczywistego świata z dynamicznymi obiektami cyfrowymi.</a:t>
            </a:r>
          </a:p>
          <a:p>
            <a:r>
              <a:rPr lang="en-US"/>
              <a:t/>
            </a:r>
          </a:p>
          <a:p>
            <a:r>
              <a:rPr lang="en-US"/>
              <a:t>WebXR pozwala na obsługę VR i AR w przeglądarce bez konieczności instalacji dodatkowego oprogramowania.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Low-Code i No-Code to już nie tylko trend dla początkujących.</a:t>
            </a:r>
          </a:p>
          <a:p>
            <a:r>
              <a:rPr lang="en-US"/>
              <a:t>To pełnoprawna alternatywa dla tradycyjnego programowania.</a:t>
            </a:r>
          </a:p>
          <a:p>
            <a:r>
              <a:rPr lang="en-US"/>
              <a:t>AI + No-Code = pełna automatyzacja</a:t>
            </a:r>
          </a:p>
          <a:p>
            <a:r>
              <a:rPr lang="en-US"/>
              <a:t>Strony będą tworzone na podstawie prostych poleceń</a:t>
            </a:r>
          </a:p>
          <a:p>
            <a:r>
              <a:rPr lang="en-US"/>
              <a:t/>
            </a:r>
          </a:p>
          <a:p>
            <a:r>
              <a:rPr lang="en-US"/>
              <a:t>Do 2027 roku ponad 70% aplikacji powstanie z użyciem No-Code (Gartner)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Web3 i decentralizacja multimediów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Wyobrazcie sobie internet, w którym macie pełną kontrolę nad własnymi treściami, a platformy nie mogą ich usunąć, zablokować ani zarabiać na nich bez Waszej zgody.</a:t>
            </a:r>
          </a:p>
          <a:p>
            <a:r>
              <a:rPr lang="en-US"/>
              <a:t/>
            </a:r>
          </a:p>
          <a:p>
            <a:r>
              <a:rPr lang="en-US"/>
              <a:t>To nie science fiction — to Web3.</a:t>
            </a:r>
          </a:p>
          <a:p>
            <a:r>
              <a:rPr lang="en-US"/>
              <a:t/>
            </a:r>
          </a:p>
          <a:p>
            <a:r>
              <a:rPr lang="en-US"/>
              <a:t>Web3 to nowa generacja internetu, oparta na decentralizacji, blockchainie i przejrzystości.</a:t>
            </a:r>
          </a:p>
          <a:p>
            <a:r>
              <a:rPr lang="en-US"/>
              <a:t>W kontekście multimediów oznacza to koniec dominacji gigantów takich jak YouTube, Spotify czy Instagram.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Podstawowe zasady Web3 w kontekście multimediów</a:t>
            </a:r>
          </a:p>
          <a:p>
            <a:r>
              <a:rPr lang="en-US"/>
              <a:t>Decentralizacja</a:t>
            </a:r>
          </a:p>
          <a:p>
            <a:r>
              <a:rPr lang="en-US"/>
              <a:t>Zamiast serwerów (YouTube, Google) dane są przechowywane w sieciach peer-to-peer (IPFS, Arweave).</a:t>
            </a:r>
          </a:p>
          <a:p>
            <a:r>
              <a:rPr lang="en-US"/>
              <a:t/>
            </a:r>
          </a:p>
          <a:p>
            <a:r>
              <a:rPr lang="en-US"/>
              <a:t> To oznacza: brak cenzury, utraty danych i manipulacji treściami.</a:t>
            </a:r>
          </a:p>
          <a:p>
            <a:r>
              <a:rPr lang="en-US"/>
              <a:t/>
            </a:r>
          </a:p>
          <a:p>
            <a:r>
              <a:rPr lang="en-US"/>
              <a:t>Cyfrowa własność</a:t>
            </a:r>
          </a:p>
          <a:p>
            <a:r>
              <a:rPr lang="en-US"/>
              <a:t>Obrazy, wideo, muzyka – wszystko może być Twoją własnością, zapisane jako NFT lub token.</a:t>
            </a:r>
          </a:p>
          <a:p>
            <a:r>
              <a:rPr lang="en-US"/>
              <a:t/>
            </a:r>
          </a:p>
          <a:p>
            <a:r>
              <a:rPr lang="en-US"/>
              <a:t>Możesz udowodnić autorstwo, sprzedać treść lub przekazać prawa.</a:t>
            </a:r>
          </a:p>
          <a:p>
            <a:r>
              <a:rPr lang="en-US"/>
              <a:t/>
            </a:r>
          </a:p>
          <a:p>
            <a:r>
              <a:rPr lang="en-US"/>
              <a:t>Monetyzacja bez pośredników</a:t>
            </a:r>
          </a:p>
          <a:p>
            <a:r>
              <a:rPr lang="en-US"/>
              <a:t>Web3 pozwala twórcom zarabiać bezpośrednio:</a:t>
            </a:r>
          </a:p>
          <a:p>
            <a:r>
              <a:rPr lang="en-US"/>
              <a:t>w kryptowalutach (Ethereum, USDC)</a:t>
            </a:r>
          </a:p>
          <a:p>
            <a:r>
              <a:rPr lang="en-US"/>
              <a:t/>
            </a:r>
          </a:p>
          <a:p>
            <a:r>
              <a:rPr lang="en-US"/>
              <a:t>Przejrzystość i zaufanie</a:t>
            </a:r>
          </a:p>
          <a:p>
            <a:r>
              <a:rPr lang="en-US"/>
              <a:t>Blockchain = publiczna księga.</a:t>
            </a:r>
          </a:p>
          <a:p>
            <a:r>
              <a:rPr lang="en-US"/>
              <a:t/>
            </a:r>
          </a:p>
          <a:p>
            <a:r>
              <a:rPr lang="en-US"/>
              <a:t>Wszystko jest widoczne, trwałe i odporne na manipulacje – od sprzedaży po interakcje.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Audius – zdecentralizowany Spotify</a:t>
            </a:r>
          </a:p>
          <a:p>
            <a:r>
              <a:rPr lang="en-US"/>
              <a:t>Platforma do słuchania muzyki, w której artyści otrzymują 90% dochodów</a:t>
            </a:r>
          </a:p>
          <a:p>
            <a:r>
              <a:rPr lang="en-US"/>
              <a:t/>
            </a:r>
          </a:p>
          <a:p>
            <a:r>
              <a:rPr lang="en-US"/>
              <a:t>Bez pośredników, wytwórni czy cenzury algorytmicznej</a:t>
            </a:r>
          </a:p>
          <a:p>
            <a:r>
              <a:rPr lang="en-US"/>
              <a:t/>
            </a:r>
          </a:p>
          <a:p>
            <a:r>
              <a:rPr lang="en-US"/>
              <a:t>Dane przechowywane w IPFS</a:t>
            </a:r>
          </a:p>
          <a:p>
            <a:r>
              <a:rPr lang="en-US"/>
              <a:t/>
            </a:r>
          </a:p>
          <a:p>
            <a:r>
              <a:rPr lang="en-US"/>
              <a:t>Możliwość sprzedaży NFT lub udostępniania treści tylko posiadaczom tokenów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Foundation / Zora – sztuka cyfrowa jako NFT</a:t>
            </a:r>
          </a:p>
          <a:p>
            <a:r>
              <a:rPr lang="en-US"/>
              <a:t/>
            </a:r>
          </a:p>
          <a:p>
            <a:r>
              <a:rPr lang="en-US"/>
              <a:t>Sprzedaż obrazów, animacji i wideo jako unikalnych tokenów</a:t>
            </a:r>
          </a:p>
          <a:p>
            <a:r>
              <a:rPr lang="en-US"/>
              <a:t/>
            </a:r>
          </a:p>
          <a:p>
            <a:r>
              <a:rPr lang="en-US"/>
              <a:t>Dowód autorstwa i historia transakcji zapisana na blockchainie</a:t>
            </a:r>
          </a:p>
          <a:p>
            <a:r>
              <a:rPr lang="en-US"/>
              <a:t/>
            </a:r>
          </a:p>
          <a:p>
            <a:r>
              <a:rPr lang="en-US"/>
              <a:t>Twórcy ustalają ceny, warunki i automatyczne tantiemy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Livepeer – zdecentralizowane streamowanie wideo</a:t>
            </a:r>
          </a:p>
          <a:p>
            <a:r>
              <a:rPr lang="en-US"/>
              <a:t/>
            </a:r>
          </a:p>
          <a:p>
            <a:r>
              <a:rPr lang="en-US"/>
              <a:t>Otwarta alternatywa dla YouTube, bez centralnych serwerów</a:t>
            </a:r>
          </a:p>
          <a:p>
            <a:r>
              <a:rPr lang="en-US"/>
              <a:t/>
            </a:r>
          </a:p>
          <a:p>
            <a:r>
              <a:rPr lang="en-US"/>
              <a:t>Treść wideo transmitowana i kodowana przez użytkowników</a:t>
            </a:r>
          </a:p>
          <a:p>
            <a:r>
              <a:rPr lang="en-US"/>
              <a:t/>
            </a:r>
          </a:p>
          <a:p>
            <a:r>
              <a:rPr lang="en-US"/>
              <a:t>Możliwość budowania własnych usług wideo bez dużej infrastruktury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Mirror – Web3-blogowanie i audio-eseje</a:t>
            </a:r>
          </a:p>
          <a:p>
            <a:r>
              <a:rPr lang="en-US"/>
              <a:t/>
            </a:r>
          </a:p>
          <a:p>
            <a:r>
              <a:rPr lang="en-US"/>
              <a:t>Tworzenie długich form tekstowych, podcastów i treści hybrydowych</a:t>
            </a:r>
          </a:p>
          <a:p>
            <a:r>
              <a:rPr lang="en-US"/>
              <a:t/>
            </a:r>
          </a:p>
          <a:p>
            <a:r>
              <a:rPr lang="en-US"/>
              <a:t>Zapisane w blockchainie</a:t>
            </a:r>
          </a:p>
          <a:p>
            <a:r>
              <a:rPr lang="en-US"/>
              <a:t/>
            </a:r>
          </a:p>
          <a:p>
            <a:r>
              <a:rPr lang="en-US"/>
              <a:t>Można sprzedać artykuł jako NFT lub udostępnić go tylko dla subskrybentów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IPFS / Arweave – przechowywanie treści</a:t>
            </a:r>
          </a:p>
          <a:p>
            <a:r>
              <a:rPr lang="en-US"/>
              <a:t/>
            </a:r>
          </a:p>
          <a:p>
            <a:r>
              <a:rPr lang="en-US"/>
              <a:t>IPFS – rozproszony system plików</a:t>
            </a:r>
          </a:p>
          <a:p>
            <a:r>
              <a:rPr lang="en-US"/>
              <a:t/>
            </a:r>
          </a:p>
          <a:p>
            <a:r>
              <a:rPr lang="en-US"/>
              <a:t>Arweave – trwałe, wieczne przechowywanie danych</a:t>
            </a:r>
          </a:p>
          <a:p>
            <a:r>
              <a:rPr lang="en-US"/>
              <a:t/>
            </a:r>
          </a:p>
          <a:p>
            <a:r>
              <a:rPr lang="en-US"/>
              <a:t>Wykorzystywane przez platformy Web3 jako główna infrastruktura pamięci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Przyszłość Web3 i zdecentralizowanych multimediów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Jak działa WebXR w przeglądarce?</a:t>
            </a:r>
          </a:p>
          <a:p>
            <a:r>
              <a:rPr lang="en-US"/>
              <a:t/>
            </a:r>
          </a:p>
          <a:p>
            <a:r>
              <a:rPr lang="en-US"/>
              <a:t>Przeglądarka wykrywa zgodne urządzenia (gogle VR, smartfony, okulary AR).</a:t>
            </a:r>
          </a:p>
          <a:p>
            <a:r>
              <a:rPr lang="en-US"/>
              <a:t>Treści są renderowane za pomocą WebGL, WebGPU lub Three.js.</a:t>
            </a:r>
          </a:p>
          <a:p>
            <a:r>
              <a:rPr lang="en-US"/>
              <a:t>Użytkownik wchodzi w interakcję z wirtualnym środowiskiem bezpośrednio w przeglądarce.</a:t>
            </a:r>
          </a:p>
          <a:p>
            <a:r>
              <a:rPr lang="en-US"/>
              <a:t/>
            </a:r>
          </a:p>
          <a:p>
            <a:r>
              <a:rPr lang="en-US"/>
              <a:t>Przeglądarki obsługujące WebXR:</a:t>
            </a:r>
          </a:p>
          <a:p>
            <a:r>
              <a:rPr lang="en-US"/>
              <a:t>Chrome, Edge, Firefox, Safari.</a:t>
            </a:r>
          </a:p>
          <a:p>
            <a:r>
              <a:rPr lang="en-US"/>
              <a:t>Obsługiwane urządzenia: Oculus Quest, HTC Vive, Microsoft HoloLens, smartfony z ARKit/ARCore.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1. Masowa adopcja Web3 przez twórców treści</a:t>
            </a:r>
          </a:p>
          <a:p>
            <a:r>
              <a:rPr lang="en-US"/>
              <a:t>Coraz więcej platform przechodzi na model zdecentralizowany</a:t>
            </a:r>
          </a:p>
          <a:p>
            <a:r>
              <a:rPr lang="en-US"/>
              <a:t/>
            </a:r>
          </a:p>
          <a:p>
            <a:r>
              <a:rPr lang="en-US"/>
              <a:t>Powstaną hybrydowe serwisy – użytkownik sam wybierze: tradycyjnie czy Web3</a:t>
            </a:r>
          </a:p>
          <a:p>
            <a:r>
              <a:rPr lang="en-US"/>
              <a:t/>
            </a:r>
          </a:p>
          <a:p>
            <a:r>
              <a:rPr lang="en-US"/>
              <a:t>Już teraz Web3 wspierają: Reddit, Nike, Spotify (NFT), YouTube (eksperymenty z NFT)</a:t>
            </a:r>
          </a:p>
          <a:p>
            <a:r>
              <a:rPr lang="en-US"/>
              <a:t/>
            </a:r>
          </a:p>
          <a:p>
            <a:r>
              <a:rPr lang="en-US"/>
              <a:t> 2. Rewolucja w prawach własności cyfrowej</a:t>
            </a:r>
          </a:p>
          <a:p>
            <a:r>
              <a:rPr lang="en-US"/>
              <a:t>NFT stanie się standardem autentyczności i licencjonowania</a:t>
            </a:r>
          </a:p>
          <a:p>
            <a:r>
              <a:rPr lang="en-US"/>
              <a:t/>
            </a:r>
          </a:p>
          <a:p>
            <a:r>
              <a:rPr lang="en-US"/>
              <a:t>Możliwość sprzedaży dostępu do filmu, muzyki, animacji przez NFT</a:t>
            </a:r>
          </a:p>
          <a:p>
            <a:r>
              <a:rPr lang="en-US"/>
              <a:t/>
            </a:r>
          </a:p>
          <a:p>
            <a:r>
              <a:rPr lang="en-US"/>
              <a:t>Twórcy otrzymają pasywne tantiemy przy każdej odsprzedaży</a:t>
            </a:r>
          </a:p>
          <a:p>
            <a:r>
              <a:rPr lang="en-US"/>
              <a:t/>
            </a:r>
          </a:p>
          <a:p>
            <a:r>
              <a:rPr lang="en-US"/>
              <a:t>3. Przejście do prawdziwie globalnego internetu</a:t>
            </a:r>
          </a:p>
          <a:p>
            <a:r>
              <a:rPr lang="en-US"/>
              <a:t>Web3 nie zależy od kraju, platformy czy firmy</a:t>
            </a:r>
          </a:p>
          <a:p>
            <a:r>
              <a:rPr lang="en-US"/>
              <a:t/>
            </a:r>
          </a:p>
          <a:p>
            <a:r>
              <a:rPr lang="en-US"/>
              <a:t>Treści będą dostępne globalnie, bez ograniczeń</a:t>
            </a:r>
          </a:p>
          <a:p>
            <a:r>
              <a:rPr lang="en-US"/>
              <a:t/>
            </a:r>
          </a:p>
          <a:p>
            <a:r>
              <a:rPr lang="en-US"/>
              <a:t>Nawet po zablokowaniu serwisu, twój film nadal działa w IPFS/Arweave</a:t>
            </a:r>
          </a:p>
          <a:p>
            <a:r>
              <a:rPr lang="en-US"/>
              <a:t/>
            </a:r>
          </a:p>
          <a:p>
            <a:r>
              <a:rPr lang="en-US"/>
              <a:t>4. Platformy przyszłości jako DAO</a:t>
            </a:r>
          </a:p>
          <a:p>
            <a:r>
              <a:rPr lang="en-US"/>
              <a:t>Platformy nie będą firmami, lecz społecznościami</a:t>
            </a:r>
          </a:p>
          <a:p>
            <a:r>
              <a:rPr lang="en-US"/>
              <a:t/>
            </a:r>
          </a:p>
          <a:p>
            <a:r>
              <a:rPr lang="en-US"/>
              <a:t>Głosowania, decyzje, zarządzanie – przez DAO </a:t>
            </a:r>
          </a:p>
          <a:p>
            <a:r>
              <a:rPr lang="en-US"/>
              <a:t/>
            </a:r>
          </a:p>
          <a:p>
            <a:r>
              <a:rPr lang="en-US"/>
              <a:t>Każdy użytkownik będzie miał wpływ na rozwój i reguły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Podsumowanie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Świat internetu zmienia się w zawrotnym tempie, a multimedia znajdują się w samym centrum tej transformacji. Sztuczna inteligencja całkowicie przebudowuje sposób tworzenia treści. To, co kiedyś zajmowało godziny, a nawet dni — generowanie grafiki, montaż wideo czy tworzenie nagrań głosowych — dziś można zrealizować w ciągu kilku sekund za pomocą prostego polecenia. AI staje się nie tylko narzędziem pomocniczym, ale pełnoprawnym współtwórcą, dostępnym dla każdego.</a:t>
            </a:r>
          </a:p>
          <a:p>
            <a:r>
              <a:rPr lang="en-US"/>
              <a:t/>
            </a:r>
          </a:p>
          <a:p>
            <a:r>
              <a:rPr lang="en-US"/>
              <a:t>Równolegle rośnie znaczenie technologii WebXR, które przenoszą rzeczywistość wirtualną i rozszerzoną prosto do przeglądarek. Dzięki nim strony internetowe przestają być jedynie płaskimi ekranami — stają się przestrzeniami, w które można wejść i z którymi można wchodzić w interakcję. To zupełnie nowy poziom doświadczeń, który rozszerza możliwości edukacyjne, rozrywkowe i handlowe.</a:t>
            </a:r>
          </a:p>
          <a:p>
            <a:r>
              <a:rPr lang="en-US"/>
              <a:t/>
            </a:r>
          </a:p>
          <a:p>
            <a:r>
              <a:rPr lang="en-US"/>
              <a:t>Nie mniej istotna jest ewolucja samych formatów multimedialnych. Nowoczesne rozwiązania takie jak WebP, AVIF czy AV1 nie tylko przyspieszają ładowanie treści, ale również odciążają serwery, zmniejszają zużycie energii i czynią internet bardziej dostępnym — nawet przy słabym połączeniu. Wszystko to dzięki AI, które potrafi zoptymalizować pliki z precyzją nieosiągalną dla człowieka.</a:t>
            </a:r>
          </a:p>
          <a:p>
            <a:r>
              <a:rPr lang="en-US"/>
              <a:t/>
            </a:r>
          </a:p>
          <a:p>
            <a:r>
              <a:rPr lang="en-US"/>
              <a:t>Zmiany zachodzą także w samej produkcji stron. Dzięki platformom typu Low-Code i No-Code tworzenie multimedialnych projektów stało się prostsze niż kiedykolwiek wcześniej. Kreatorzy AI, gotowe szablony i wizualne edytory sprawiają, że nawet bez znajomości programowania można stworzyć w pełni funkcjonalny, dynamiczny projekt. To otwiera drogę dla nowej generacji twórców.</a:t>
            </a:r>
          </a:p>
          <a:p>
            <a:r>
              <a:rPr lang="en-US"/>
              <a:t/>
            </a:r>
          </a:p>
          <a:p>
            <a:r>
              <a:rPr lang="en-US"/>
              <a:t>Na horyzoncie pojawia się również Web3 — wizja zdecentralizowanego internetu, w którym twórcy mają pełną kontrolę nad swoimi dziełami. Multimedia stają się nie tylko formą wyrazu, ale także wartością samą w sobie — czymś, co można posiadać, sprzedawać i bezpiecznie przechowywać bez pośredników. Blockchain, NFT i rozproszone przechowywanie danych kształtują nowy model własności cyfrowej.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Sztuczna inteligencja całkowicie przebudowuje sposób tworzenia treści. To, co kiedyś zajmowało godziny, a nawet dni — generowanie grafiki, montaż wideo czy tworzenie nagrań głosowych — dziś można zrealizować w ciągu kilku sekund za pomocą prostego polecenia. AI staje się nie tylko narzędziem pomocniczym, ale pełnoprawnym współtwórcą, dostępnym dla każdego.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Równolegle rośnie znaczenie technologii WebXR, które przenoszą rzeczywistość wirtualną i rozszerzoną prosto do przeglądarek. Dzięki nim strony internetowe przestają być jedynie płaskimi ekranami — stają się przestrzeniami, w które można wejść i z którymi można wchodzić w interakcję. To zupełnie nowy poziom doświadczeń, który rozszerza możliwości edukacyjne, rozrywkowe i handlowe.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Nie mniej istotna jest ewolucja samych formatów multimedialnych. Nowoczesne rozwiązania takie jak WebP, AVIF czy AV1 nie tylko przyspieszają ładowanie treści, ale również odciążają serwery, zmniejszają zużycie energii i czynią internet bardziej dostępnym — nawet przy słabym połączeniu. Wszystko to dzięki AI, które potrafi zoptymalizować pliki z precyzją nieosiągalną dla człowieka.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Zmiany zachodzą także w samej produkcji stron. Dzięki platformom typu Low-Code i No-Code tworzenie multimedialnych projektów stało się prostsze niż kiedykolwiek wcześniej. Kreatorzy AI, gotowe szablony i wizualne edytory sprawiają, że nawet bez znajomości programowania można stworzyć w pełni funkcjonalny, dynamiczny projekt. To otwiera drogę dla nowej generacji twórców.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Na horyzoncie pojawia się również Web3 — wizja zdecentralizowanego internetu, w którym twórcy mają pełną kontrolę nad swoimi dziełami. Multimedia stają się nie tylko formą wyrazu, ale także wartością samą w sobie — czymś, co można posiadać, sprzedawać i bezpiecznie przechowywać bez pośredników. Blockchain, NFT i rozproszone przechowywanie danych kształtują nowy model własności cyfrowej.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Przyszłość internetu multimedialnego to zatem połączenie inteligencji, interaktywności, efektywności, dostępności i niezależności. I choć jesteśmy dopiero na początku tej drogi, już dziś widać, że zmienia się nie tylko technologia — zmienia się cała filozofia, w jaki sposób odbieramy i tworzymy treści w internecie.</a:t>
            </a:r>
          </a:p>
          <a:p>
            <a:r>
              <a:rPr lang="en-US"/>
              <a:t>Świat multimediów w internecie zmienia się błyskawicznie —</a:t>
            </a:r>
          </a:p>
          <a:p>
            <a:r>
              <a:rPr lang="en-US"/>
              <a:t>to, co dziś jest rewolucją, jutro będzie codziennością.</a:t>
            </a:r>
          </a:p>
          <a:p>
            <a:r>
              <a:rPr lang="en-US"/>
              <a:t/>
            </a:r>
          </a:p>
          <a:p>
            <a:r>
              <a:rPr lang="en-US"/>
              <a:t>Przed nami internet, w którym każdy może być twórcą, właścicielem i nowatorem.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Zastosowania WebXR: Wirtualne sklepy, Edukacja i symulacje, Interaktywne strony internetowe, Wirtualne spotkania i wydarzenia.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 Wirtualne sklepy:</a:t>
            </a:r>
          </a:p>
          <a:p>
            <a:r>
              <a:rPr lang="en-US"/>
              <a:t>Możliwość oglądania produktów w 3D.</a:t>
            </a:r>
          </a:p>
          <a:p>
            <a:r>
              <a:rPr lang="en-US"/>
              <a:t>Przykład: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IKEA Place – AR do umieszczania mebli w pomieszczeniach.</a:t>
            </a:r>
          </a:p>
          <a:p>
            <a:r>
              <a:rPr lang="en-US"/>
              <a:t/>
            </a:r>
          </a:p>
          <a:p>
            <a:r>
              <a:rPr lang="en-US"/>
              <a:t>Jak to działa?</a:t>
            </a:r>
          </a:p>
          <a:p>
            <a:r>
              <a:rPr lang="en-US"/>
              <a:t>Użytkownik wybiera mebel z katalogu IKEA w aplikacji, a następnie kieruje kamerę smartfona na rzeczywiste pomieszczenie. Aplikacja skaluje i umieszcza obiekt w przestrzeni, umożliwiając użytkownikowi ocenę, czy dany produkt pasuje do wnętrza pod względem rozmiaru, stylu i koloru.</a:t>
            </a:r>
          </a:p>
          <a:p>
            <a:r>
              <a:rPr lang="en-US"/>
              <a:t/>
            </a:r>
          </a:p>
          <a:p>
            <a:r>
              <a:rPr lang="en-US"/>
              <a:t>Główne funkcje:</a:t>
            </a:r>
          </a:p>
          <a:p>
            <a:r>
              <a:rPr lang="en-US"/>
              <a:t>Realistyczne modele 3D – dokładne odwzorowanie kształtu, tekstury i oświetlenia mebli.</a:t>
            </a:r>
          </a:p>
          <a:p>
            <a:r>
              <a:rPr lang="en-US"/>
              <a:t>Skalowanie do rzeczywistych rozmiarów – użytkownik widzi, jak mebel będzie wyglądał w skali 1:1.</a:t>
            </a:r>
          </a:p>
          <a:p>
            <a:r>
              <a:rPr lang="en-US"/>
              <a:t>Interaktywne umieszczanie obiektów – możliwość przesuwania, obracania i dopasowywania pozycji mebla.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https://artsandculture.google.com" TargetMode="External" Type="http://schemas.openxmlformats.org/officeDocument/2006/relationships/hyperlink"/><Relationship Id="rId7" Target="../media/image15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9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https://artsandculture.google.com" TargetMode="External" Type="http://schemas.openxmlformats.org/officeDocument/2006/relationships/hyperlink"/><Relationship Id="rId7" Target="../media/image1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https://sketchfab.com" TargetMode="External" Type="http://schemas.openxmlformats.org/officeDocument/2006/relationships/hyperlink"/><Relationship Id="rId7" Target="../media/image1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https://spatial.io" TargetMode="External" Type="http://schemas.openxmlformats.org/officeDocument/2006/relationships/hyperlink"/><Relationship Id="rId7" Target="../media/image1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https://spatial.io" TargetMode="External" Type="http://schemas.openxmlformats.org/officeDocument/2006/relationships/hyperlink"/><Relationship Id="rId7" Target="../media/image17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5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6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7.jpeg" Type="http://schemas.openxmlformats.org/officeDocument/2006/relationships/image"/><Relationship Id="rId7" Target="../media/image28.jpeg" Type="http://schemas.openxmlformats.org/officeDocument/2006/relationships/image"/><Relationship Id="rId8" Target="../media/image29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8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8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9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29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0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1.xml" Type="http://schemas.openxmlformats.org/officeDocument/2006/relationships/notesSlide"/><Relationship Id="rId3" Target="../media/image30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2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3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3.jpe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4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4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5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5.jpe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6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7.xml" Type="http://schemas.openxmlformats.org/officeDocument/2006/relationships/notesSlide"/><Relationship Id="rId3" Target="../media/image36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8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9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9.jpeg" Type="http://schemas.openxmlformats.org/officeDocument/2006/relationships/image"/><Relationship Id="rId7" Target="../media/image40.jpeg" Type="http://schemas.openxmlformats.org/officeDocument/2006/relationships/image"/><Relationship Id="rId8" Target="../media/image41.jpeg" Type="http://schemas.openxmlformats.org/officeDocument/2006/relationships/image"/><Relationship Id="rId9" Target="../media/image4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0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39.jpe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1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2.jpe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2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1.jpe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3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0.jpe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4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3.jpeg" Type="http://schemas.openxmlformats.org/officeDocument/2006/relationships/image"/><Relationship Id="rId7" Target="../media/image44.jpeg" Type="http://schemas.openxmlformats.org/officeDocument/2006/relationships/image"/><Relationship Id="rId8" Target="../media/image45.jpeg" Type="http://schemas.openxmlformats.org/officeDocument/2006/relationships/image"/><Relationship Id="rId9" Target="../media/image46.jpe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5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3.jpe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6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6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7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5.jpe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8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4.jpe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9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0.xml" Type="http://schemas.openxmlformats.org/officeDocument/2006/relationships/notesSlide"/><Relationship Id="rId3" Target="../media/image47.jpe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1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2.xml" Type="http://schemas.openxmlformats.org/officeDocument/2006/relationships/notesSlide"/><Relationship Id="rId3" Target="../media/image48.jpe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png" Type="http://schemas.openxmlformats.org/officeDocument/2006/relationships/image"/><Relationship Id="rId11" Target="../media/image54.svg" Type="http://schemas.openxmlformats.org/officeDocument/2006/relationships/image"/><Relationship Id="rId12" Target="../media/image55.png" Type="http://schemas.openxmlformats.org/officeDocument/2006/relationships/image"/><Relationship Id="rId13" Target="../media/image56.svg" Type="http://schemas.openxmlformats.org/officeDocument/2006/relationships/image"/><Relationship Id="rId2" Target="../notesSlides/notesSlide53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9.png" Type="http://schemas.openxmlformats.org/officeDocument/2006/relationships/image"/><Relationship Id="rId7" Target="../media/image50.svg" Type="http://schemas.openxmlformats.org/officeDocument/2006/relationships/image"/><Relationship Id="rId8" Target="../media/image51.png" Type="http://schemas.openxmlformats.org/officeDocument/2006/relationships/image"/><Relationship Id="rId9" Target="../media/image52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4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7.jpe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5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8.jpe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6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59.jpe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7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0.jpe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8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1.jpe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9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0.xml" Type="http://schemas.openxmlformats.org/officeDocument/2006/relationships/notesSlide"/><Relationship Id="rId3" Target="../media/image62.jpe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1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2" Target="../notesSlides/notesSlide62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3.jpeg" Type="http://schemas.openxmlformats.org/officeDocument/2006/relationships/image"/><Relationship Id="rId7" Target="../media/image64.jpeg" Type="http://schemas.openxmlformats.org/officeDocument/2006/relationships/image"/><Relationship Id="rId8" Target="../media/image65.jpe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2" Target="../notesSlides/notesSlide63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3.jpeg" Type="http://schemas.openxmlformats.org/officeDocument/2006/relationships/image"/><Relationship Id="rId7" Target="../media/image64.jpeg" Type="http://schemas.openxmlformats.org/officeDocument/2006/relationships/image"/><Relationship Id="rId8" Target="../media/image65.jpe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2" Target="../notesSlides/notesSlide64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3.jpeg" Type="http://schemas.openxmlformats.org/officeDocument/2006/relationships/image"/><Relationship Id="rId7" Target="../media/image64.jpeg" Type="http://schemas.openxmlformats.org/officeDocument/2006/relationships/image"/><Relationship Id="rId8" Target="../media/image65.jpe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2" Target="../notesSlides/notesSlide65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3.jpeg" Type="http://schemas.openxmlformats.org/officeDocument/2006/relationships/image"/><Relationship Id="rId7" Target="../media/image64.jpeg" Type="http://schemas.openxmlformats.org/officeDocument/2006/relationships/image"/><Relationship Id="rId8" Target="../media/image65.jpe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2" Target="../notesSlides/notesSlide66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3.jpeg" Type="http://schemas.openxmlformats.org/officeDocument/2006/relationships/image"/><Relationship Id="rId7" Target="../media/image64.jpeg" Type="http://schemas.openxmlformats.org/officeDocument/2006/relationships/image"/><Relationship Id="rId8" Target="../media/image65.jpe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jpeg" Type="http://schemas.openxmlformats.org/officeDocument/2006/relationships/image"/><Relationship Id="rId2" Target="../notesSlides/notesSlide67.xml" Type="http://schemas.openxmlformats.org/officeDocument/2006/relationships/notesSlide"/><Relationship Id="rId3" Target="../media/image5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63.jpeg" Type="http://schemas.openxmlformats.org/officeDocument/2006/relationships/image"/><Relationship Id="rId7" Target="../media/image64.jpeg" Type="http://schemas.openxmlformats.org/officeDocument/2006/relationships/image"/><Relationship Id="rId8" Target="../media/image65.jpeg" Type="http://schemas.openxmlformats.org/officeDocument/2006/relationships/image"/><Relationship Id="rId9" Target="../media/image66.jpe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8.xml" Type="http://schemas.openxmlformats.org/officeDocument/2006/relationships/notesSlide"/><Relationship Id="rId3" Target="../media/image6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https://spatial.io" TargetMode="External" Type="http://schemas.openxmlformats.org/officeDocument/2006/relationships/hyperlink"/><Relationship Id="rId12" Target="../media/image17.jpe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jpeg" Type="http://schemas.openxmlformats.org/officeDocument/2006/relationships/image"/><Relationship Id="rId7" Target="https://artsandculture.google.com" TargetMode="External" Type="http://schemas.openxmlformats.org/officeDocument/2006/relationships/hyperlink"/><Relationship Id="rId8" Target="../media/image15.jpeg" Type="http://schemas.openxmlformats.org/officeDocument/2006/relationships/image"/><Relationship Id="rId9" Target="https://sketchfab.com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4.jpe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16335" y="2134758"/>
            <a:ext cx="18966028" cy="399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9"/>
              </a:lnSpc>
            </a:pPr>
            <a:r>
              <a:rPr lang="en-US" b="true" sz="10106" spc="37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PRZYSZŁOŚĆ MULTIMEDIALNYCH STRON INTERNETOWYCH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77504" y="6735675"/>
            <a:ext cx="14732991" cy="52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5"/>
              </a:lnSpc>
            </a:pPr>
            <a:r>
              <a:rPr lang="en-US" sz="341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Valerii Baiko 62302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6659" y="459833"/>
            <a:ext cx="10394682" cy="222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EDUKACJA I SYMULACJE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803405" y="2688048"/>
            <a:ext cx="6681191" cy="6681191"/>
            <a:chOff x="0" y="0"/>
            <a:chExt cx="812800" cy="812800"/>
          </a:xfrm>
        </p:grpSpPr>
        <p:sp>
          <p:nvSpPr>
            <p:cNvPr name="Freeform 10" id="10">
              <a:hlinkClick r:id="rId6" tooltip="https://artsandculture.google.com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52" y="0"/>
                  </a:moveTo>
                  <a:lnTo>
                    <a:pt x="786148" y="0"/>
                  </a:lnTo>
                  <a:cubicBezTo>
                    <a:pt x="793217" y="0"/>
                    <a:pt x="799996" y="2808"/>
                    <a:pt x="804994" y="7806"/>
                  </a:cubicBezTo>
                  <a:cubicBezTo>
                    <a:pt x="809992" y="12804"/>
                    <a:pt x="812800" y="19583"/>
                    <a:pt x="812800" y="26652"/>
                  </a:cubicBezTo>
                  <a:lnTo>
                    <a:pt x="812800" y="786148"/>
                  </a:lnTo>
                  <a:cubicBezTo>
                    <a:pt x="812800" y="793217"/>
                    <a:pt x="809992" y="799996"/>
                    <a:pt x="804994" y="804994"/>
                  </a:cubicBezTo>
                  <a:cubicBezTo>
                    <a:pt x="799996" y="809992"/>
                    <a:pt x="793217" y="812800"/>
                    <a:pt x="786148" y="812800"/>
                  </a:cubicBezTo>
                  <a:lnTo>
                    <a:pt x="26652" y="812800"/>
                  </a:lnTo>
                  <a:cubicBezTo>
                    <a:pt x="19583" y="812800"/>
                    <a:pt x="12804" y="809992"/>
                    <a:pt x="7806" y="804994"/>
                  </a:cubicBezTo>
                  <a:cubicBezTo>
                    <a:pt x="2808" y="799996"/>
                    <a:pt x="0" y="793217"/>
                    <a:pt x="0" y="786148"/>
                  </a:cubicBezTo>
                  <a:lnTo>
                    <a:pt x="0" y="26652"/>
                  </a:lnTo>
                  <a:cubicBezTo>
                    <a:pt x="0" y="19583"/>
                    <a:pt x="2808" y="12804"/>
                    <a:pt x="7806" y="7806"/>
                  </a:cubicBezTo>
                  <a:cubicBezTo>
                    <a:pt x="12804" y="2808"/>
                    <a:pt x="19583" y="0"/>
                    <a:pt x="26652" y="0"/>
                  </a:cubicBezTo>
                  <a:close/>
                </a:path>
              </a:pathLst>
            </a:custGeom>
            <a:blipFill>
              <a:blip r:embed="rId7"/>
              <a:stretch>
                <a:fillRect l="-37527" t="0" r="-37527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83658"/>
            <a:ext cx="15848966" cy="9119684"/>
            <a:chOff x="0" y="0"/>
            <a:chExt cx="3916574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16574" cy="2253643"/>
            </a:xfrm>
            <a:custGeom>
              <a:avLst/>
              <a:gdLst/>
              <a:ahLst/>
              <a:cxnLst/>
              <a:rect r="r" b="b" t="t" l="l"/>
              <a:pathLst>
                <a:path h="2253643" w="3916574">
                  <a:moveTo>
                    <a:pt x="9770" y="0"/>
                  </a:moveTo>
                  <a:lnTo>
                    <a:pt x="3906804" y="0"/>
                  </a:lnTo>
                  <a:cubicBezTo>
                    <a:pt x="3909395" y="0"/>
                    <a:pt x="3911880" y="1029"/>
                    <a:pt x="3913712" y="2861"/>
                  </a:cubicBezTo>
                  <a:cubicBezTo>
                    <a:pt x="3915544" y="4694"/>
                    <a:pt x="3916574" y="7179"/>
                    <a:pt x="3916574" y="9770"/>
                  </a:cubicBezTo>
                  <a:lnTo>
                    <a:pt x="3916574" y="2243874"/>
                  </a:lnTo>
                  <a:cubicBezTo>
                    <a:pt x="3916574" y="2246465"/>
                    <a:pt x="3915544" y="2248950"/>
                    <a:pt x="3913712" y="2250782"/>
                  </a:cubicBezTo>
                  <a:cubicBezTo>
                    <a:pt x="3911880" y="2252614"/>
                    <a:pt x="3909395" y="2253643"/>
                    <a:pt x="3906804" y="2253643"/>
                  </a:cubicBezTo>
                  <a:lnTo>
                    <a:pt x="9770" y="2253643"/>
                  </a:lnTo>
                  <a:cubicBezTo>
                    <a:pt x="7179" y="2253643"/>
                    <a:pt x="4694" y="2252614"/>
                    <a:pt x="2861" y="2250782"/>
                  </a:cubicBezTo>
                  <a:cubicBezTo>
                    <a:pt x="1029" y="2248950"/>
                    <a:pt x="0" y="2246465"/>
                    <a:pt x="0" y="2243874"/>
                  </a:cubicBezTo>
                  <a:lnTo>
                    <a:pt x="0" y="9770"/>
                  </a:lnTo>
                  <a:cubicBezTo>
                    <a:pt x="0" y="7179"/>
                    <a:pt x="1029" y="4694"/>
                    <a:pt x="2861" y="2861"/>
                  </a:cubicBezTo>
                  <a:cubicBezTo>
                    <a:pt x="4694" y="1029"/>
                    <a:pt x="7179" y="0"/>
                    <a:pt x="9770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16574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57035" y="904875"/>
            <a:ext cx="12938502" cy="109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EDUKACJA I SYMULACJE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5987" y="2492482"/>
            <a:ext cx="14828633" cy="6765818"/>
            <a:chOff x="0" y="0"/>
            <a:chExt cx="1781412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1412" cy="812800"/>
            </a:xfrm>
            <a:custGeom>
              <a:avLst/>
              <a:gdLst/>
              <a:ahLst/>
              <a:cxnLst/>
              <a:rect r="r" b="b" t="t" l="l"/>
              <a:pathLst>
                <a:path h="812800" w="1781412">
                  <a:moveTo>
                    <a:pt x="12008" y="0"/>
                  </a:moveTo>
                  <a:lnTo>
                    <a:pt x="1769404" y="0"/>
                  </a:lnTo>
                  <a:cubicBezTo>
                    <a:pt x="1776036" y="0"/>
                    <a:pt x="1781412" y="5376"/>
                    <a:pt x="1781412" y="12008"/>
                  </a:cubicBezTo>
                  <a:lnTo>
                    <a:pt x="1781412" y="800792"/>
                  </a:lnTo>
                  <a:cubicBezTo>
                    <a:pt x="1781412" y="807424"/>
                    <a:pt x="1776036" y="812800"/>
                    <a:pt x="1769404" y="812800"/>
                  </a:cubicBezTo>
                  <a:lnTo>
                    <a:pt x="12008" y="812800"/>
                  </a:lnTo>
                  <a:cubicBezTo>
                    <a:pt x="5376" y="812800"/>
                    <a:pt x="0" y="807424"/>
                    <a:pt x="0" y="800792"/>
                  </a:cubicBezTo>
                  <a:lnTo>
                    <a:pt x="0" y="12008"/>
                  </a:lnTo>
                  <a:cubicBezTo>
                    <a:pt x="0" y="5376"/>
                    <a:pt x="5376" y="0"/>
                    <a:pt x="1200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1641" r="0" b="-11641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6659" y="459833"/>
            <a:ext cx="10394682" cy="222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EDUKACJA I SYMULACJE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803405" y="2688048"/>
            <a:ext cx="6681191" cy="6681191"/>
            <a:chOff x="0" y="0"/>
            <a:chExt cx="812800" cy="812800"/>
          </a:xfrm>
        </p:grpSpPr>
        <p:sp>
          <p:nvSpPr>
            <p:cNvPr name="Freeform 10" id="10">
              <a:hlinkClick r:id="rId6" tooltip="https://artsandculture.google.com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652" y="0"/>
                  </a:moveTo>
                  <a:lnTo>
                    <a:pt x="786148" y="0"/>
                  </a:lnTo>
                  <a:cubicBezTo>
                    <a:pt x="793217" y="0"/>
                    <a:pt x="799996" y="2808"/>
                    <a:pt x="804994" y="7806"/>
                  </a:cubicBezTo>
                  <a:cubicBezTo>
                    <a:pt x="809992" y="12804"/>
                    <a:pt x="812800" y="19583"/>
                    <a:pt x="812800" y="26652"/>
                  </a:cubicBezTo>
                  <a:lnTo>
                    <a:pt x="812800" y="786148"/>
                  </a:lnTo>
                  <a:cubicBezTo>
                    <a:pt x="812800" y="793217"/>
                    <a:pt x="809992" y="799996"/>
                    <a:pt x="804994" y="804994"/>
                  </a:cubicBezTo>
                  <a:cubicBezTo>
                    <a:pt x="799996" y="809992"/>
                    <a:pt x="793217" y="812800"/>
                    <a:pt x="786148" y="812800"/>
                  </a:cubicBezTo>
                  <a:lnTo>
                    <a:pt x="26652" y="812800"/>
                  </a:lnTo>
                  <a:cubicBezTo>
                    <a:pt x="19583" y="812800"/>
                    <a:pt x="12804" y="809992"/>
                    <a:pt x="7806" y="804994"/>
                  </a:cubicBezTo>
                  <a:cubicBezTo>
                    <a:pt x="2808" y="799996"/>
                    <a:pt x="0" y="793217"/>
                    <a:pt x="0" y="786148"/>
                  </a:cubicBezTo>
                  <a:lnTo>
                    <a:pt x="0" y="26652"/>
                  </a:lnTo>
                  <a:cubicBezTo>
                    <a:pt x="0" y="19583"/>
                    <a:pt x="2808" y="12804"/>
                    <a:pt x="7806" y="7806"/>
                  </a:cubicBezTo>
                  <a:cubicBezTo>
                    <a:pt x="12804" y="2808"/>
                    <a:pt x="19583" y="0"/>
                    <a:pt x="26652" y="0"/>
                  </a:cubicBezTo>
                  <a:close/>
                </a:path>
              </a:pathLst>
            </a:custGeom>
            <a:blipFill>
              <a:blip r:embed="rId7"/>
              <a:stretch>
                <a:fillRect l="-37527" t="0" r="-37527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6659" y="469358"/>
            <a:ext cx="10394682" cy="2147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</a:pPr>
            <a:r>
              <a:rPr lang="en-US" b="true" sz="62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INTERAKTYWNE STRONY INTERNETOWE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858874" y="2688048"/>
            <a:ext cx="6570252" cy="6570252"/>
            <a:chOff x="0" y="0"/>
            <a:chExt cx="812800" cy="812800"/>
          </a:xfrm>
        </p:grpSpPr>
        <p:sp>
          <p:nvSpPr>
            <p:cNvPr name="Freeform 10" id="10">
              <a:hlinkClick r:id="rId6" tooltip="https://sketchfab.com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7102" y="0"/>
                  </a:moveTo>
                  <a:lnTo>
                    <a:pt x="785698" y="0"/>
                  </a:lnTo>
                  <a:cubicBezTo>
                    <a:pt x="800666" y="0"/>
                    <a:pt x="812800" y="12134"/>
                    <a:pt x="812800" y="27102"/>
                  </a:cubicBezTo>
                  <a:lnTo>
                    <a:pt x="812800" y="785698"/>
                  </a:lnTo>
                  <a:cubicBezTo>
                    <a:pt x="812800" y="800666"/>
                    <a:pt x="800666" y="812800"/>
                    <a:pt x="785698" y="812800"/>
                  </a:cubicBezTo>
                  <a:lnTo>
                    <a:pt x="27102" y="812800"/>
                  </a:lnTo>
                  <a:cubicBezTo>
                    <a:pt x="12134" y="812800"/>
                    <a:pt x="0" y="800666"/>
                    <a:pt x="0" y="785698"/>
                  </a:cubicBezTo>
                  <a:lnTo>
                    <a:pt x="0" y="27102"/>
                  </a:lnTo>
                  <a:cubicBezTo>
                    <a:pt x="0" y="12134"/>
                    <a:pt x="12134" y="0"/>
                    <a:pt x="27102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83658"/>
            <a:ext cx="15848966" cy="9119684"/>
            <a:chOff x="0" y="0"/>
            <a:chExt cx="3916574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16574" cy="2253643"/>
            </a:xfrm>
            <a:custGeom>
              <a:avLst/>
              <a:gdLst/>
              <a:ahLst/>
              <a:cxnLst/>
              <a:rect r="r" b="b" t="t" l="l"/>
              <a:pathLst>
                <a:path h="2253643" w="3916574">
                  <a:moveTo>
                    <a:pt x="9770" y="0"/>
                  </a:moveTo>
                  <a:lnTo>
                    <a:pt x="3906804" y="0"/>
                  </a:lnTo>
                  <a:cubicBezTo>
                    <a:pt x="3909395" y="0"/>
                    <a:pt x="3911880" y="1029"/>
                    <a:pt x="3913712" y="2861"/>
                  </a:cubicBezTo>
                  <a:cubicBezTo>
                    <a:pt x="3915544" y="4694"/>
                    <a:pt x="3916574" y="7179"/>
                    <a:pt x="3916574" y="9770"/>
                  </a:cubicBezTo>
                  <a:lnTo>
                    <a:pt x="3916574" y="2243874"/>
                  </a:lnTo>
                  <a:cubicBezTo>
                    <a:pt x="3916574" y="2246465"/>
                    <a:pt x="3915544" y="2248950"/>
                    <a:pt x="3913712" y="2250782"/>
                  </a:cubicBezTo>
                  <a:cubicBezTo>
                    <a:pt x="3911880" y="2252614"/>
                    <a:pt x="3909395" y="2253643"/>
                    <a:pt x="3906804" y="2253643"/>
                  </a:cubicBezTo>
                  <a:lnTo>
                    <a:pt x="9770" y="2253643"/>
                  </a:lnTo>
                  <a:cubicBezTo>
                    <a:pt x="7179" y="2253643"/>
                    <a:pt x="4694" y="2252614"/>
                    <a:pt x="2861" y="2250782"/>
                  </a:cubicBezTo>
                  <a:cubicBezTo>
                    <a:pt x="1029" y="2248950"/>
                    <a:pt x="0" y="2246465"/>
                    <a:pt x="0" y="2243874"/>
                  </a:cubicBezTo>
                  <a:lnTo>
                    <a:pt x="0" y="9770"/>
                  </a:lnTo>
                  <a:cubicBezTo>
                    <a:pt x="0" y="7179"/>
                    <a:pt x="1029" y="4694"/>
                    <a:pt x="2861" y="2861"/>
                  </a:cubicBezTo>
                  <a:cubicBezTo>
                    <a:pt x="4694" y="1029"/>
                    <a:pt x="7179" y="0"/>
                    <a:pt x="9770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16574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77551" y="459833"/>
            <a:ext cx="13951263" cy="222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INTERAKTYWNE STRONY INTERNETOWE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38867" y="2687916"/>
            <a:ext cx="14828633" cy="6765818"/>
            <a:chOff x="0" y="0"/>
            <a:chExt cx="1781412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1412" cy="812800"/>
            </a:xfrm>
            <a:custGeom>
              <a:avLst/>
              <a:gdLst/>
              <a:ahLst/>
              <a:cxnLst/>
              <a:rect r="r" b="b" t="t" l="l"/>
              <a:pathLst>
                <a:path h="812800" w="1781412">
                  <a:moveTo>
                    <a:pt x="12008" y="0"/>
                  </a:moveTo>
                  <a:lnTo>
                    <a:pt x="1769404" y="0"/>
                  </a:lnTo>
                  <a:cubicBezTo>
                    <a:pt x="1776036" y="0"/>
                    <a:pt x="1781412" y="5376"/>
                    <a:pt x="1781412" y="12008"/>
                  </a:cubicBezTo>
                  <a:lnTo>
                    <a:pt x="1781412" y="800792"/>
                  </a:lnTo>
                  <a:cubicBezTo>
                    <a:pt x="1781412" y="807424"/>
                    <a:pt x="1776036" y="812800"/>
                    <a:pt x="1769404" y="812800"/>
                  </a:cubicBezTo>
                  <a:lnTo>
                    <a:pt x="12008" y="812800"/>
                  </a:lnTo>
                  <a:cubicBezTo>
                    <a:pt x="5376" y="812800"/>
                    <a:pt x="0" y="807424"/>
                    <a:pt x="0" y="800792"/>
                  </a:cubicBezTo>
                  <a:lnTo>
                    <a:pt x="0" y="12008"/>
                  </a:lnTo>
                  <a:cubicBezTo>
                    <a:pt x="0" y="5376"/>
                    <a:pt x="5376" y="0"/>
                    <a:pt x="1200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1641" r="0" b="-11641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6659" y="478883"/>
            <a:ext cx="10582288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WIRTUALNE SPOTKANIA I WYDARZENIA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803405" y="2688048"/>
            <a:ext cx="6570252" cy="6570252"/>
            <a:chOff x="0" y="0"/>
            <a:chExt cx="812800" cy="812800"/>
          </a:xfrm>
        </p:grpSpPr>
        <p:sp>
          <p:nvSpPr>
            <p:cNvPr name="Freeform 10" id="10">
              <a:hlinkClick r:id="rId6" tooltip="https://spatial.io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7102" y="0"/>
                  </a:moveTo>
                  <a:lnTo>
                    <a:pt x="785698" y="0"/>
                  </a:lnTo>
                  <a:cubicBezTo>
                    <a:pt x="800666" y="0"/>
                    <a:pt x="812800" y="12134"/>
                    <a:pt x="812800" y="27102"/>
                  </a:cubicBezTo>
                  <a:lnTo>
                    <a:pt x="812800" y="785698"/>
                  </a:lnTo>
                  <a:cubicBezTo>
                    <a:pt x="812800" y="800666"/>
                    <a:pt x="800666" y="812800"/>
                    <a:pt x="785698" y="812800"/>
                  </a:cubicBezTo>
                  <a:lnTo>
                    <a:pt x="27102" y="812800"/>
                  </a:lnTo>
                  <a:cubicBezTo>
                    <a:pt x="12134" y="812800"/>
                    <a:pt x="0" y="800666"/>
                    <a:pt x="0" y="785698"/>
                  </a:cubicBezTo>
                  <a:lnTo>
                    <a:pt x="0" y="27102"/>
                  </a:lnTo>
                  <a:cubicBezTo>
                    <a:pt x="0" y="12134"/>
                    <a:pt x="12134" y="0"/>
                    <a:pt x="27102" y="0"/>
                  </a:cubicBezTo>
                  <a:close/>
                </a:path>
              </a:pathLst>
            </a:custGeom>
            <a:blipFill>
              <a:blip r:embed="rId7"/>
              <a:stretch>
                <a:fillRect l="-37527" t="0" r="-37527" b="0"/>
              </a:stretch>
            </a:blipFill>
          </p:spPr>
        </p:sp>
      </p:grpSp>
    </p:spTree>
  </p:cSld>
  <p:clrMapOvr>
    <a:masterClrMapping/>
  </p:clrMapOvr>
  <p:transition spd="fast">
    <p:circl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83658"/>
            <a:ext cx="15848966" cy="9119684"/>
            <a:chOff x="0" y="0"/>
            <a:chExt cx="3916574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16574" cy="2253643"/>
            </a:xfrm>
            <a:custGeom>
              <a:avLst/>
              <a:gdLst/>
              <a:ahLst/>
              <a:cxnLst/>
              <a:rect r="r" b="b" t="t" l="l"/>
              <a:pathLst>
                <a:path h="2253643" w="3916574">
                  <a:moveTo>
                    <a:pt x="9770" y="0"/>
                  </a:moveTo>
                  <a:lnTo>
                    <a:pt x="3906804" y="0"/>
                  </a:lnTo>
                  <a:cubicBezTo>
                    <a:pt x="3909395" y="0"/>
                    <a:pt x="3911880" y="1029"/>
                    <a:pt x="3913712" y="2861"/>
                  </a:cubicBezTo>
                  <a:cubicBezTo>
                    <a:pt x="3915544" y="4694"/>
                    <a:pt x="3916574" y="7179"/>
                    <a:pt x="3916574" y="9770"/>
                  </a:cubicBezTo>
                  <a:lnTo>
                    <a:pt x="3916574" y="2243874"/>
                  </a:lnTo>
                  <a:cubicBezTo>
                    <a:pt x="3916574" y="2246465"/>
                    <a:pt x="3915544" y="2248950"/>
                    <a:pt x="3913712" y="2250782"/>
                  </a:cubicBezTo>
                  <a:cubicBezTo>
                    <a:pt x="3911880" y="2252614"/>
                    <a:pt x="3909395" y="2253643"/>
                    <a:pt x="3906804" y="2253643"/>
                  </a:cubicBezTo>
                  <a:lnTo>
                    <a:pt x="9770" y="2253643"/>
                  </a:lnTo>
                  <a:cubicBezTo>
                    <a:pt x="7179" y="2253643"/>
                    <a:pt x="4694" y="2252614"/>
                    <a:pt x="2861" y="2250782"/>
                  </a:cubicBezTo>
                  <a:cubicBezTo>
                    <a:pt x="1029" y="2248950"/>
                    <a:pt x="0" y="2246465"/>
                    <a:pt x="0" y="2243874"/>
                  </a:cubicBezTo>
                  <a:lnTo>
                    <a:pt x="0" y="9770"/>
                  </a:lnTo>
                  <a:cubicBezTo>
                    <a:pt x="0" y="7179"/>
                    <a:pt x="1029" y="4694"/>
                    <a:pt x="2861" y="2861"/>
                  </a:cubicBezTo>
                  <a:cubicBezTo>
                    <a:pt x="4694" y="1029"/>
                    <a:pt x="7179" y="0"/>
                    <a:pt x="9770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16574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77551" y="459833"/>
            <a:ext cx="13951263" cy="2228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INTERAKTYWNE STRONY INTERNETOWE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38867" y="2687916"/>
            <a:ext cx="14828633" cy="6765818"/>
            <a:chOff x="0" y="0"/>
            <a:chExt cx="1781412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1412" cy="812800"/>
            </a:xfrm>
            <a:custGeom>
              <a:avLst/>
              <a:gdLst/>
              <a:ahLst/>
              <a:cxnLst/>
              <a:rect r="r" b="b" t="t" l="l"/>
              <a:pathLst>
                <a:path h="812800" w="1781412">
                  <a:moveTo>
                    <a:pt x="12008" y="0"/>
                  </a:moveTo>
                  <a:lnTo>
                    <a:pt x="1769404" y="0"/>
                  </a:lnTo>
                  <a:cubicBezTo>
                    <a:pt x="1776036" y="0"/>
                    <a:pt x="1781412" y="5376"/>
                    <a:pt x="1781412" y="12008"/>
                  </a:cubicBezTo>
                  <a:lnTo>
                    <a:pt x="1781412" y="800792"/>
                  </a:lnTo>
                  <a:cubicBezTo>
                    <a:pt x="1781412" y="807424"/>
                    <a:pt x="1776036" y="812800"/>
                    <a:pt x="1769404" y="812800"/>
                  </a:cubicBezTo>
                  <a:lnTo>
                    <a:pt x="12008" y="812800"/>
                  </a:lnTo>
                  <a:cubicBezTo>
                    <a:pt x="5376" y="812800"/>
                    <a:pt x="0" y="807424"/>
                    <a:pt x="0" y="800792"/>
                  </a:cubicBezTo>
                  <a:lnTo>
                    <a:pt x="0" y="12008"/>
                  </a:lnTo>
                  <a:cubicBezTo>
                    <a:pt x="0" y="5376"/>
                    <a:pt x="5376" y="0"/>
                    <a:pt x="1200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1641" r="0" b="-11641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6659" y="478883"/>
            <a:ext cx="10582288" cy="1943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b="true" sz="560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WIRTUALNE SPOTKANIA I WYDARZENIA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803405" y="2688048"/>
            <a:ext cx="6570252" cy="6570252"/>
            <a:chOff x="0" y="0"/>
            <a:chExt cx="812800" cy="812800"/>
          </a:xfrm>
        </p:grpSpPr>
        <p:sp>
          <p:nvSpPr>
            <p:cNvPr name="Freeform 10" id="10">
              <a:hlinkClick r:id="rId6" tooltip="https://spatial.io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7102" y="0"/>
                  </a:moveTo>
                  <a:lnTo>
                    <a:pt x="785698" y="0"/>
                  </a:lnTo>
                  <a:cubicBezTo>
                    <a:pt x="800666" y="0"/>
                    <a:pt x="812800" y="12134"/>
                    <a:pt x="812800" y="27102"/>
                  </a:cubicBezTo>
                  <a:lnTo>
                    <a:pt x="812800" y="785698"/>
                  </a:lnTo>
                  <a:cubicBezTo>
                    <a:pt x="812800" y="800666"/>
                    <a:pt x="800666" y="812800"/>
                    <a:pt x="785698" y="812800"/>
                  </a:cubicBezTo>
                  <a:lnTo>
                    <a:pt x="27102" y="812800"/>
                  </a:lnTo>
                  <a:cubicBezTo>
                    <a:pt x="12134" y="812800"/>
                    <a:pt x="0" y="800666"/>
                    <a:pt x="0" y="785698"/>
                  </a:cubicBezTo>
                  <a:lnTo>
                    <a:pt x="0" y="27102"/>
                  </a:lnTo>
                  <a:cubicBezTo>
                    <a:pt x="0" y="12134"/>
                    <a:pt x="12134" y="0"/>
                    <a:pt x="27102" y="0"/>
                  </a:cubicBezTo>
                  <a:close/>
                </a:path>
              </a:pathLst>
            </a:custGeom>
            <a:blipFill>
              <a:blip r:embed="rId7"/>
              <a:stretch>
                <a:fillRect l="-37527" t="0" r="-37527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9355" y="4929585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PRZYSZŁOŚĆ WEBXR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2799" y="3629660"/>
            <a:ext cx="11002403" cy="562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ULEPSZENIA TECHNOLOGII VR/AR W PRZEGLĄDARKACH</a:t>
            </a:r>
          </a:p>
          <a:p>
            <a:pPr algn="ctr">
              <a:lnSpc>
                <a:spcPts val="8959"/>
              </a:lnSpc>
            </a:pPr>
          </a:p>
          <a:p>
            <a:pPr algn="ctr">
              <a:lnSpc>
                <a:spcPts val="89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87060" y="2834005"/>
            <a:ext cx="11002403" cy="449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DLACZEGO PRZYSZŁOŚĆ MULTIMEDIALNEGO INTERNETU JEST WAŻNA?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u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1431" y="4362848"/>
            <a:ext cx="11002403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WEBXR W METAVERSE I WEB3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1431" y="3796110"/>
            <a:ext cx="11002403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SZTUCZNA INTELIGENCJA W MULTIMEDIACH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90105" y="217255"/>
            <a:ext cx="7315200" cy="3490932"/>
          </a:xfrm>
          <a:custGeom>
            <a:avLst/>
            <a:gdLst/>
            <a:ahLst/>
            <a:cxnLst/>
            <a:rect r="r" b="b" t="t" l="l"/>
            <a:pathLst>
              <a:path h="3490932" w="7315200">
                <a:moveTo>
                  <a:pt x="0" y="0"/>
                </a:moveTo>
                <a:lnTo>
                  <a:pt x="7315200" y="0"/>
                </a:lnTo>
                <a:lnTo>
                  <a:pt x="7315200" y="3490932"/>
                </a:lnTo>
                <a:lnTo>
                  <a:pt x="0" y="3490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1431" y="3796110"/>
            <a:ext cx="11002403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OPTYMALIZACJA MULTIMEDIÓW ZA POMOCĄ AI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81102" y="734869"/>
            <a:ext cx="9831183" cy="9011878"/>
            <a:chOff x="0" y="0"/>
            <a:chExt cx="804550" cy="7375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4550" cy="737501"/>
            </a:xfrm>
            <a:custGeom>
              <a:avLst/>
              <a:gdLst/>
              <a:ahLst/>
              <a:cxnLst/>
              <a:rect r="r" b="b" t="t" l="l"/>
              <a:pathLst>
                <a:path h="737501" w="804550">
                  <a:moveTo>
                    <a:pt x="12600" y="0"/>
                  </a:moveTo>
                  <a:lnTo>
                    <a:pt x="791951" y="0"/>
                  </a:lnTo>
                  <a:cubicBezTo>
                    <a:pt x="798909" y="0"/>
                    <a:pt x="804550" y="5641"/>
                    <a:pt x="804550" y="12600"/>
                  </a:cubicBezTo>
                  <a:lnTo>
                    <a:pt x="804550" y="724901"/>
                  </a:lnTo>
                  <a:cubicBezTo>
                    <a:pt x="804550" y="731860"/>
                    <a:pt x="798909" y="737501"/>
                    <a:pt x="791951" y="737501"/>
                  </a:cubicBezTo>
                  <a:lnTo>
                    <a:pt x="12600" y="737501"/>
                  </a:lnTo>
                  <a:cubicBezTo>
                    <a:pt x="5641" y="737501"/>
                    <a:pt x="0" y="731860"/>
                    <a:pt x="0" y="724901"/>
                  </a:cubicBezTo>
                  <a:lnTo>
                    <a:pt x="0" y="12600"/>
                  </a:lnTo>
                  <a:cubicBezTo>
                    <a:pt x="0" y="5641"/>
                    <a:pt x="5641" y="0"/>
                    <a:pt x="126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545" r="0" b="-454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81102" y="7659422"/>
            <a:ext cx="9831183" cy="2087325"/>
            <a:chOff x="0" y="0"/>
            <a:chExt cx="1367736" cy="290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7736" cy="290393"/>
            </a:xfrm>
            <a:custGeom>
              <a:avLst/>
              <a:gdLst/>
              <a:ahLst/>
              <a:cxnLst/>
              <a:rect r="r" b="b" t="t" l="l"/>
              <a:pathLst>
                <a:path h="290393" w="1367736">
                  <a:moveTo>
                    <a:pt x="12600" y="0"/>
                  </a:moveTo>
                  <a:lnTo>
                    <a:pt x="1355136" y="0"/>
                  </a:lnTo>
                  <a:cubicBezTo>
                    <a:pt x="1362095" y="0"/>
                    <a:pt x="1367736" y="5641"/>
                    <a:pt x="1367736" y="12600"/>
                  </a:cubicBezTo>
                  <a:lnTo>
                    <a:pt x="1367736" y="277793"/>
                  </a:lnTo>
                  <a:cubicBezTo>
                    <a:pt x="1367736" y="284752"/>
                    <a:pt x="1362095" y="290393"/>
                    <a:pt x="1355136" y="290393"/>
                  </a:cubicBezTo>
                  <a:lnTo>
                    <a:pt x="12600" y="290393"/>
                  </a:lnTo>
                  <a:cubicBezTo>
                    <a:pt x="5641" y="290393"/>
                    <a:pt x="0" y="284752"/>
                    <a:pt x="0" y="277793"/>
                  </a:cubicBezTo>
                  <a:lnTo>
                    <a:pt x="0" y="12600"/>
                  </a:lnTo>
                  <a:cubicBezTo>
                    <a:pt x="0" y="5641"/>
                    <a:pt x="5641" y="0"/>
                    <a:pt x="12600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7736" cy="328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64025" y="7773554"/>
            <a:ext cx="6581155" cy="149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b="true" sz="43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Optymalizacja obrazów dzięki AI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81102" y="734869"/>
            <a:ext cx="9831183" cy="9011878"/>
            <a:chOff x="0" y="0"/>
            <a:chExt cx="804550" cy="7375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4550" cy="737501"/>
            </a:xfrm>
            <a:custGeom>
              <a:avLst/>
              <a:gdLst/>
              <a:ahLst/>
              <a:cxnLst/>
              <a:rect r="r" b="b" t="t" l="l"/>
              <a:pathLst>
                <a:path h="737501" w="804550">
                  <a:moveTo>
                    <a:pt x="12600" y="0"/>
                  </a:moveTo>
                  <a:lnTo>
                    <a:pt x="791951" y="0"/>
                  </a:lnTo>
                  <a:cubicBezTo>
                    <a:pt x="798909" y="0"/>
                    <a:pt x="804550" y="5641"/>
                    <a:pt x="804550" y="12600"/>
                  </a:cubicBezTo>
                  <a:lnTo>
                    <a:pt x="804550" y="724901"/>
                  </a:lnTo>
                  <a:cubicBezTo>
                    <a:pt x="804550" y="731860"/>
                    <a:pt x="798909" y="737501"/>
                    <a:pt x="791951" y="737501"/>
                  </a:cubicBezTo>
                  <a:lnTo>
                    <a:pt x="12600" y="737501"/>
                  </a:lnTo>
                  <a:cubicBezTo>
                    <a:pt x="5641" y="737501"/>
                    <a:pt x="0" y="731860"/>
                    <a:pt x="0" y="724901"/>
                  </a:cubicBezTo>
                  <a:lnTo>
                    <a:pt x="0" y="12600"/>
                  </a:lnTo>
                  <a:cubicBezTo>
                    <a:pt x="0" y="5641"/>
                    <a:pt x="5641" y="0"/>
                    <a:pt x="126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545" r="0" b="-454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81102" y="7659422"/>
            <a:ext cx="9831183" cy="2087325"/>
            <a:chOff x="0" y="0"/>
            <a:chExt cx="1367736" cy="290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7736" cy="290393"/>
            </a:xfrm>
            <a:custGeom>
              <a:avLst/>
              <a:gdLst/>
              <a:ahLst/>
              <a:cxnLst/>
              <a:rect r="r" b="b" t="t" l="l"/>
              <a:pathLst>
                <a:path h="290393" w="1367736">
                  <a:moveTo>
                    <a:pt x="12600" y="0"/>
                  </a:moveTo>
                  <a:lnTo>
                    <a:pt x="1355136" y="0"/>
                  </a:lnTo>
                  <a:cubicBezTo>
                    <a:pt x="1362095" y="0"/>
                    <a:pt x="1367736" y="5641"/>
                    <a:pt x="1367736" y="12600"/>
                  </a:cubicBezTo>
                  <a:lnTo>
                    <a:pt x="1367736" y="277793"/>
                  </a:lnTo>
                  <a:cubicBezTo>
                    <a:pt x="1367736" y="284752"/>
                    <a:pt x="1362095" y="290393"/>
                    <a:pt x="1355136" y="290393"/>
                  </a:cubicBezTo>
                  <a:lnTo>
                    <a:pt x="12600" y="290393"/>
                  </a:lnTo>
                  <a:cubicBezTo>
                    <a:pt x="5641" y="290393"/>
                    <a:pt x="0" y="284752"/>
                    <a:pt x="0" y="277793"/>
                  </a:cubicBezTo>
                  <a:lnTo>
                    <a:pt x="0" y="12600"/>
                  </a:lnTo>
                  <a:cubicBezTo>
                    <a:pt x="0" y="5641"/>
                    <a:pt x="5641" y="0"/>
                    <a:pt x="12600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7736" cy="328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64025" y="7773554"/>
            <a:ext cx="6581155" cy="149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b="true" sz="43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Optymalizacja wideo dzięki AI</a:t>
            </a:r>
          </a:p>
        </p:txBody>
      </p:sp>
    </p:spTree>
  </p:cSld>
  <p:clrMapOvr>
    <a:masterClrMapping/>
  </p:clrMapOvr>
  <p:transition spd="fast">
    <p:fade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81102" y="734869"/>
            <a:ext cx="9831183" cy="9011878"/>
            <a:chOff x="0" y="0"/>
            <a:chExt cx="804550" cy="7375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4550" cy="737501"/>
            </a:xfrm>
            <a:custGeom>
              <a:avLst/>
              <a:gdLst/>
              <a:ahLst/>
              <a:cxnLst/>
              <a:rect r="r" b="b" t="t" l="l"/>
              <a:pathLst>
                <a:path h="737501" w="804550">
                  <a:moveTo>
                    <a:pt x="12600" y="0"/>
                  </a:moveTo>
                  <a:lnTo>
                    <a:pt x="791951" y="0"/>
                  </a:lnTo>
                  <a:cubicBezTo>
                    <a:pt x="798909" y="0"/>
                    <a:pt x="804550" y="5641"/>
                    <a:pt x="804550" y="12600"/>
                  </a:cubicBezTo>
                  <a:lnTo>
                    <a:pt x="804550" y="724901"/>
                  </a:lnTo>
                  <a:cubicBezTo>
                    <a:pt x="804550" y="731860"/>
                    <a:pt x="798909" y="737501"/>
                    <a:pt x="791951" y="737501"/>
                  </a:cubicBezTo>
                  <a:lnTo>
                    <a:pt x="12600" y="737501"/>
                  </a:lnTo>
                  <a:cubicBezTo>
                    <a:pt x="5641" y="737501"/>
                    <a:pt x="0" y="731860"/>
                    <a:pt x="0" y="724901"/>
                  </a:cubicBezTo>
                  <a:lnTo>
                    <a:pt x="0" y="12600"/>
                  </a:lnTo>
                  <a:cubicBezTo>
                    <a:pt x="0" y="5641"/>
                    <a:pt x="5641" y="0"/>
                    <a:pt x="126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545" r="0" b="-454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81102" y="7659422"/>
            <a:ext cx="9831183" cy="2087325"/>
            <a:chOff x="0" y="0"/>
            <a:chExt cx="1367736" cy="290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7736" cy="290393"/>
            </a:xfrm>
            <a:custGeom>
              <a:avLst/>
              <a:gdLst/>
              <a:ahLst/>
              <a:cxnLst/>
              <a:rect r="r" b="b" t="t" l="l"/>
              <a:pathLst>
                <a:path h="290393" w="1367736">
                  <a:moveTo>
                    <a:pt x="12600" y="0"/>
                  </a:moveTo>
                  <a:lnTo>
                    <a:pt x="1355136" y="0"/>
                  </a:lnTo>
                  <a:cubicBezTo>
                    <a:pt x="1362095" y="0"/>
                    <a:pt x="1367736" y="5641"/>
                    <a:pt x="1367736" y="12600"/>
                  </a:cubicBezTo>
                  <a:lnTo>
                    <a:pt x="1367736" y="277793"/>
                  </a:lnTo>
                  <a:cubicBezTo>
                    <a:pt x="1367736" y="284752"/>
                    <a:pt x="1362095" y="290393"/>
                    <a:pt x="1355136" y="290393"/>
                  </a:cubicBezTo>
                  <a:lnTo>
                    <a:pt x="12600" y="290393"/>
                  </a:lnTo>
                  <a:cubicBezTo>
                    <a:pt x="5641" y="290393"/>
                    <a:pt x="0" y="284752"/>
                    <a:pt x="0" y="277793"/>
                  </a:cubicBezTo>
                  <a:lnTo>
                    <a:pt x="0" y="12600"/>
                  </a:lnTo>
                  <a:cubicBezTo>
                    <a:pt x="0" y="5641"/>
                    <a:pt x="5641" y="0"/>
                    <a:pt x="12600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7736" cy="328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31033" y="7767938"/>
            <a:ext cx="7131322" cy="149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b="true" sz="43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Optymalizacja dźwięku i głosu dzięki AI </a:t>
            </a:r>
          </a:p>
        </p:txBody>
      </p:sp>
    </p:spTree>
  </p:cSld>
  <p:clrMapOvr>
    <a:masterClrMapping/>
  </p:clrMapOvr>
  <p:transition spd="fast">
    <p:fade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2333" y="3500960"/>
            <a:ext cx="5475815" cy="3856868"/>
            <a:chOff x="0" y="0"/>
            <a:chExt cx="804550" cy="5666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4550" cy="566682"/>
            </a:xfrm>
            <a:custGeom>
              <a:avLst/>
              <a:gdLst/>
              <a:ahLst/>
              <a:cxnLst/>
              <a:rect r="r" b="b" t="t" l="l"/>
              <a:pathLst>
                <a:path h="566682" w="804550">
                  <a:moveTo>
                    <a:pt x="22621" y="0"/>
                  </a:moveTo>
                  <a:lnTo>
                    <a:pt x="781929" y="0"/>
                  </a:lnTo>
                  <a:cubicBezTo>
                    <a:pt x="787929" y="0"/>
                    <a:pt x="793682" y="2383"/>
                    <a:pt x="797925" y="6626"/>
                  </a:cubicBezTo>
                  <a:cubicBezTo>
                    <a:pt x="802167" y="10868"/>
                    <a:pt x="804550" y="16622"/>
                    <a:pt x="804550" y="22621"/>
                  </a:cubicBezTo>
                  <a:lnTo>
                    <a:pt x="804550" y="544060"/>
                  </a:lnTo>
                  <a:cubicBezTo>
                    <a:pt x="804550" y="556554"/>
                    <a:pt x="794422" y="566682"/>
                    <a:pt x="781929" y="566682"/>
                  </a:cubicBezTo>
                  <a:lnTo>
                    <a:pt x="22621" y="566682"/>
                  </a:lnTo>
                  <a:cubicBezTo>
                    <a:pt x="10128" y="566682"/>
                    <a:pt x="0" y="556554"/>
                    <a:pt x="0" y="544060"/>
                  </a:cubicBezTo>
                  <a:lnTo>
                    <a:pt x="0" y="22621"/>
                  </a:lnTo>
                  <a:cubicBezTo>
                    <a:pt x="0" y="10128"/>
                    <a:pt x="10128" y="0"/>
                    <a:pt x="22621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0987" r="0" b="-2098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82333" y="7357828"/>
            <a:ext cx="5475815" cy="1162607"/>
            <a:chOff x="0" y="0"/>
            <a:chExt cx="1367736" cy="290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7736" cy="290393"/>
            </a:xfrm>
            <a:custGeom>
              <a:avLst/>
              <a:gdLst/>
              <a:ahLst/>
              <a:cxnLst/>
              <a:rect r="r" b="b" t="t" l="l"/>
              <a:pathLst>
                <a:path h="290393" w="1367736">
                  <a:moveTo>
                    <a:pt x="22621" y="0"/>
                  </a:moveTo>
                  <a:lnTo>
                    <a:pt x="1345114" y="0"/>
                  </a:lnTo>
                  <a:cubicBezTo>
                    <a:pt x="1351114" y="0"/>
                    <a:pt x="1356868" y="2383"/>
                    <a:pt x="1361110" y="6626"/>
                  </a:cubicBezTo>
                  <a:cubicBezTo>
                    <a:pt x="1365352" y="10868"/>
                    <a:pt x="1367736" y="16622"/>
                    <a:pt x="1367736" y="22621"/>
                  </a:cubicBezTo>
                  <a:lnTo>
                    <a:pt x="1367736" y="267772"/>
                  </a:lnTo>
                  <a:cubicBezTo>
                    <a:pt x="1367736" y="280265"/>
                    <a:pt x="1357608" y="290393"/>
                    <a:pt x="1345114" y="290393"/>
                  </a:cubicBezTo>
                  <a:lnTo>
                    <a:pt x="22621" y="290393"/>
                  </a:lnTo>
                  <a:cubicBezTo>
                    <a:pt x="10128" y="290393"/>
                    <a:pt x="0" y="280265"/>
                    <a:pt x="0" y="267772"/>
                  </a:cubicBezTo>
                  <a:lnTo>
                    <a:pt x="0" y="22621"/>
                  </a:lnTo>
                  <a:cubicBezTo>
                    <a:pt x="0" y="10128"/>
                    <a:pt x="10128" y="0"/>
                    <a:pt x="22621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7736" cy="328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06689" y="3500960"/>
            <a:ext cx="5475815" cy="3856868"/>
            <a:chOff x="0" y="0"/>
            <a:chExt cx="804550" cy="5666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04550" cy="566682"/>
            </a:xfrm>
            <a:custGeom>
              <a:avLst/>
              <a:gdLst/>
              <a:ahLst/>
              <a:cxnLst/>
              <a:rect r="r" b="b" t="t" l="l"/>
              <a:pathLst>
                <a:path h="566682" w="804550">
                  <a:moveTo>
                    <a:pt x="22621" y="0"/>
                  </a:moveTo>
                  <a:lnTo>
                    <a:pt x="781929" y="0"/>
                  </a:lnTo>
                  <a:cubicBezTo>
                    <a:pt x="787929" y="0"/>
                    <a:pt x="793682" y="2383"/>
                    <a:pt x="797925" y="6626"/>
                  </a:cubicBezTo>
                  <a:cubicBezTo>
                    <a:pt x="802167" y="10868"/>
                    <a:pt x="804550" y="16622"/>
                    <a:pt x="804550" y="22621"/>
                  </a:cubicBezTo>
                  <a:lnTo>
                    <a:pt x="804550" y="544060"/>
                  </a:lnTo>
                  <a:cubicBezTo>
                    <a:pt x="804550" y="556554"/>
                    <a:pt x="794422" y="566682"/>
                    <a:pt x="781929" y="566682"/>
                  </a:cubicBezTo>
                  <a:lnTo>
                    <a:pt x="22621" y="566682"/>
                  </a:lnTo>
                  <a:cubicBezTo>
                    <a:pt x="10128" y="566682"/>
                    <a:pt x="0" y="556554"/>
                    <a:pt x="0" y="544060"/>
                  </a:cubicBezTo>
                  <a:lnTo>
                    <a:pt x="0" y="22621"/>
                  </a:lnTo>
                  <a:cubicBezTo>
                    <a:pt x="0" y="10128"/>
                    <a:pt x="10128" y="0"/>
                    <a:pt x="22621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0987" r="0" b="-2098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06689" y="7357828"/>
            <a:ext cx="5475815" cy="1162607"/>
            <a:chOff x="0" y="0"/>
            <a:chExt cx="1367736" cy="2903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7736" cy="290393"/>
            </a:xfrm>
            <a:custGeom>
              <a:avLst/>
              <a:gdLst/>
              <a:ahLst/>
              <a:cxnLst/>
              <a:rect r="r" b="b" t="t" l="l"/>
              <a:pathLst>
                <a:path h="290393" w="1367736">
                  <a:moveTo>
                    <a:pt x="22621" y="0"/>
                  </a:moveTo>
                  <a:lnTo>
                    <a:pt x="1345114" y="0"/>
                  </a:lnTo>
                  <a:cubicBezTo>
                    <a:pt x="1351114" y="0"/>
                    <a:pt x="1356868" y="2383"/>
                    <a:pt x="1361110" y="6626"/>
                  </a:cubicBezTo>
                  <a:cubicBezTo>
                    <a:pt x="1365352" y="10868"/>
                    <a:pt x="1367736" y="16622"/>
                    <a:pt x="1367736" y="22621"/>
                  </a:cubicBezTo>
                  <a:lnTo>
                    <a:pt x="1367736" y="267772"/>
                  </a:lnTo>
                  <a:cubicBezTo>
                    <a:pt x="1367736" y="280265"/>
                    <a:pt x="1357608" y="290393"/>
                    <a:pt x="1345114" y="290393"/>
                  </a:cubicBezTo>
                  <a:lnTo>
                    <a:pt x="22621" y="290393"/>
                  </a:lnTo>
                  <a:cubicBezTo>
                    <a:pt x="10128" y="290393"/>
                    <a:pt x="0" y="280265"/>
                    <a:pt x="0" y="267772"/>
                  </a:cubicBezTo>
                  <a:lnTo>
                    <a:pt x="0" y="22621"/>
                  </a:lnTo>
                  <a:cubicBezTo>
                    <a:pt x="0" y="10128"/>
                    <a:pt x="10128" y="0"/>
                    <a:pt x="22621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367736" cy="328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329851" y="3500960"/>
            <a:ext cx="5475815" cy="3856868"/>
            <a:chOff x="0" y="0"/>
            <a:chExt cx="804550" cy="56668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4550" cy="566682"/>
            </a:xfrm>
            <a:custGeom>
              <a:avLst/>
              <a:gdLst/>
              <a:ahLst/>
              <a:cxnLst/>
              <a:rect r="r" b="b" t="t" l="l"/>
              <a:pathLst>
                <a:path h="566682" w="804550">
                  <a:moveTo>
                    <a:pt x="22621" y="0"/>
                  </a:moveTo>
                  <a:lnTo>
                    <a:pt x="781929" y="0"/>
                  </a:lnTo>
                  <a:cubicBezTo>
                    <a:pt x="787929" y="0"/>
                    <a:pt x="793682" y="2383"/>
                    <a:pt x="797925" y="6626"/>
                  </a:cubicBezTo>
                  <a:cubicBezTo>
                    <a:pt x="802167" y="10868"/>
                    <a:pt x="804550" y="16622"/>
                    <a:pt x="804550" y="22621"/>
                  </a:cubicBezTo>
                  <a:lnTo>
                    <a:pt x="804550" y="544060"/>
                  </a:lnTo>
                  <a:cubicBezTo>
                    <a:pt x="804550" y="556554"/>
                    <a:pt x="794422" y="566682"/>
                    <a:pt x="781929" y="566682"/>
                  </a:cubicBezTo>
                  <a:lnTo>
                    <a:pt x="22621" y="566682"/>
                  </a:lnTo>
                  <a:cubicBezTo>
                    <a:pt x="10128" y="566682"/>
                    <a:pt x="0" y="556554"/>
                    <a:pt x="0" y="544060"/>
                  </a:cubicBezTo>
                  <a:lnTo>
                    <a:pt x="0" y="22621"/>
                  </a:lnTo>
                  <a:cubicBezTo>
                    <a:pt x="0" y="10128"/>
                    <a:pt x="10128" y="0"/>
                    <a:pt x="22621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0987" r="0" b="-20987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329851" y="7357828"/>
            <a:ext cx="5475815" cy="1162607"/>
            <a:chOff x="0" y="0"/>
            <a:chExt cx="1367736" cy="2903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67736" cy="290393"/>
            </a:xfrm>
            <a:custGeom>
              <a:avLst/>
              <a:gdLst/>
              <a:ahLst/>
              <a:cxnLst/>
              <a:rect r="r" b="b" t="t" l="l"/>
              <a:pathLst>
                <a:path h="290393" w="1367736">
                  <a:moveTo>
                    <a:pt x="22621" y="0"/>
                  </a:moveTo>
                  <a:lnTo>
                    <a:pt x="1345114" y="0"/>
                  </a:lnTo>
                  <a:cubicBezTo>
                    <a:pt x="1351114" y="0"/>
                    <a:pt x="1356868" y="2383"/>
                    <a:pt x="1361110" y="6626"/>
                  </a:cubicBezTo>
                  <a:cubicBezTo>
                    <a:pt x="1365352" y="10868"/>
                    <a:pt x="1367736" y="16622"/>
                    <a:pt x="1367736" y="22621"/>
                  </a:cubicBezTo>
                  <a:lnTo>
                    <a:pt x="1367736" y="267772"/>
                  </a:lnTo>
                  <a:cubicBezTo>
                    <a:pt x="1367736" y="280265"/>
                    <a:pt x="1357608" y="290393"/>
                    <a:pt x="1345114" y="290393"/>
                  </a:cubicBezTo>
                  <a:lnTo>
                    <a:pt x="22621" y="290393"/>
                  </a:lnTo>
                  <a:cubicBezTo>
                    <a:pt x="10128" y="290393"/>
                    <a:pt x="0" y="280265"/>
                    <a:pt x="0" y="267772"/>
                  </a:cubicBezTo>
                  <a:lnTo>
                    <a:pt x="0" y="22621"/>
                  </a:lnTo>
                  <a:cubicBezTo>
                    <a:pt x="0" y="10128"/>
                    <a:pt x="10128" y="0"/>
                    <a:pt x="22621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367736" cy="328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127160" y="345526"/>
            <a:ext cx="12033681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GŁÓWNE ZASTOSOWANIA AI W MULTIMEDIACH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63997" y="7425740"/>
            <a:ext cx="3665600" cy="82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AI-generowanie obrazów i grafiki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288352" y="7425740"/>
            <a:ext cx="3665600" cy="82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w produkcji wideo i animacji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211514" y="7425740"/>
            <a:ext cx="3665600" cy="82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3"/>
              </a:lnSpc>
            </a:pPr>
            <a:r>
              <a:rPr lang="en-US" b="true" sz="242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w dźwięku i generowaniu głosu</a:t>
            </a:r>
          </a:p>
        </p:txBody>
      </p:sp>
    </p:spTree>
  </p:cSld>
  <p:clrMapOvr>
    <a:masterClrMapping/>
  </p:clrMapOvr>
  <p:transition spd="fast">
    <p:circle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81102" y="734869"/>
            <a:ext cx="9831183" cy="9011878"/>
            <a:chOff x="0" y="0"/>
            <a:chExt cx="804550" cy="7375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4550" cy="737501"/>
            </a:xfrm>
            <a:custGeom>
              <a:avLst/>
              <a:gdLst/>
              <a:ahLst/>
              <a:cxnLst/>
              <a:rect r="r" b="b" t="t" l="l"/>
              <a:pathLst>
                <a:path h="737501" w="804550">
                  <a:moveTo>
                    <a:pt x="12600" y="0"/>
                  </a:moveTo>
                  <a:lnTo>
                    <a:pt x="791951" y="0"/>
                  </a:lnTo>
                  <a:cubicBezTo>
                    <a:pt x="798909" y="0"/>
                    <a:pt x="804550" y="5641"/>
                    <a:pt x="804550" y="12600"/>
                  </a:cubicBezTo>
                  <a:lnTo>
                    <a:pt x="804550" y="724901"/>
                  </a:lnTo>
                  <a:cubicBezTo>
                    <a:pt x="804550" y="731860"/>
                    <a:pt x="798909" y="737501"/>
                    <a:pt x="791951" y="737501"/>
                  </a:cubicBezTo>
                  <a:lnTo>
                    <a:pt x="12600" y="737501"/>
                  </a:lnTo>
                  <a:cubicBezTo>
                    <a:pt x="5641" y="737501"/>
                    <a:pt x="0" y="731860"/>
                    <a:pt x="0" y="724901"/>
                  </a:cubicBezTo>
                  <a:lnTo>
                    <a:pt x="0" y="12600"/>
                  </a:lnTo>
                  <a:cubicBezTo>
                    <a:pt x="0" y="5641"/>
                    <a:pt x="5641" y="0"/>
                    <a:pt x="126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4545" r="0" b="-454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81102" y="7659422"/>
            <a:ext cx="9831183" cy="2087325"/>
            <a:chOff x="0" y="0"/>
            <a:chExt cx="1367736" cy="290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7736" cy="290393"/>
            </a:xfrm>
            <a:custGeom>
              <a:avLst/>
              <a:gdLst/>
              <a:ahLst/>
              <a:cxnLst/>
              <a:rect r="r" b="b" t="t" l="l"/>
              <a:pathLst>
                <a:path h="290393" w="1367736">
                  <a:moveTo>
                    <a:pt x="12600" y="0"/>
                  </a:moveTo>
                  <a:lnTo>
                    <a:pt x="1355136" y="0"/>
                  </a:lnTo>
                  <a:cubicBezTo>
                    <a:pt x="1362095" y="0"/>
                    <a:pt x="1367736" y="5641"/>
                    <a:pt x="1367736" y="12600"/>
                  </a:cubicBezTo>
                  <a:lnTo>
                    <a:pt x="1367736" y="277793"/>
                  </a:lnTo>
                  <a:cubicBezTo>
                    <a:pt x="1367736" y="284752"/>
                    <a:pt x="1362095" y="290393"/>
                    <a:pt x="1355136" y="290393"/>
                  </a:cubicBezTo>
                  <a:lnTo>
                    <a:pt x="12600" y="290393"/>
                  </a:lnTo>
                  <a:cubicBezTo>
                    <a:pt x="5641" y="290393"/>
                    <a:pt x="0" y="284752"/>
                    <a:pt x="0" y="277793"/>
                  </a:cubicBezTo>
                  <a:lnTo>
                    <a:pt x="0" y="12600"/>
                  </a:lnTo>
                  <a:cubicBezTo>
                    <a:pt x="0" y="5641"/>
                    <a:pt x="5641" y="0"/>
                    <a:pt x="12600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7736" cy="328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64025" y="7773554"/>
            <a:ext cx="6581155" cy="1490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3"/>
              </a:lnSpc>
            </a:pPr>
            <a:r>
              <a:rPr lang="en-US" b="true" sz="435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AI-generowanie obrazów i grafiki</a:t>
            </a:r>
          </a:p>
        </p:txBody>
      </p:sp>
    </p:spTree>
  </p:cSld>
  <p:clrMapOvr>
    <a:masterClrMapping/>
  </p:clrMapOvr>
  <p:transition spd="fast">
    <p:fade/>
  </p:transition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65652" y="763367"/>
            <a:ext cx="9556695" cy="6731219"/>
            <a:chOff x="0" y="0"/>
            <a:chExt cx="804550" cy="5666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4550" cy="566682"/>
            </a:xfrm>
            <a:custGeom>
              <a:avLst/>
              <a:gdLst/>
              <a:ahLst/>
              <a:cxnLst/>
              <a:rect r="r" b="b" t="t" l="l"/>
              <a:pathLst>
                <a:path h="566682" w="804550">
                  <a:moveTo>
                    <a:pt x="12962" y="0"/>
                  </a:moveTo>
                  <a:lnTo>
                    <a:pt x="791589" y="0"/>
                  </a:lnTo>
                  <a:cubicBezTo>
                    <a:pt x="795026" y="0"/>
                    <a:pt x="798323" y="1366"/>
                    <a:pt x="800754" y="3796"/>
                  </a:cubicBezTo>
                  <a:cubicBezTo>
                    <a:pt x="803185" y="6227"/>
                    <a:pt x="804550" y="9524"/>
                    <a:pt x="804550" y="12962"/>
                  </a:cubicBezTo>
                  <a:lnTo>
                    <a:pt x="804550" y="553720"/>
                  </a:lnTo>
                  <a:cubicBezTo>
                    <a:pt x="804550" y="557158"/>
                    <a:pt x="803185" y="560455"/>
                    <a:pt x="800754" y="562885"/>
                  </a:cubicBezTo>
                  <a:cubicBezTo>
                    <a:pt x="798323" y="565316"/>
                    <a:pt x="795026" y="566682"/>
                    <a:pt x="791589" y="566682"/>
                  </a:cubicBezTo>
                  <a:lnTo>
                    <a:pt x="12962" y="566682"/>
                  </a:lnTo>
                  <a:cubicBezTo>
                    <a:pt x="9524" y="566682"/>
                    <a:pt x="6227" y="565316"/>
                    <a:pt x="3796" y="562885"/>
                  </a:cubicBezTo>
                  <a:cubicBezTo>
                    <a:pt x="1366" y="560455"/>
                    <a:pt x="0" y="557158"/>
                    <a:pt x="0" y="553720"/>
                  </a:cubicBezTo>
                  <a:lnTo>
                    <a:pt x="0" y="12962"/>
                  </a:lnTo>
                  <a:cubicBezTo>
                    <a:pt x="0" y="9524"/>
                    <a:pt x="1366" y="6227"/>
                    <a:pt x="3796" y="3796"/>
                  </a:cubicBezTo>
                  <a:cubicBezTo>
                    <a:pt x="6227" y="1366"/>
                    <a:pt x="9524" y="0"/>
                    <a:pt x="1296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0987" r="0" b="-2098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365652" y="7494586"/>
            <a:ext cx="9556695" cy="2029046"/>
            <a:chOff x="0" y="0"/>
            <a:chExt cx="1367736" cy="290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7736" cy="290393"/>
            </a:xfrm>
            <a:custGeom>
              <a:avLst/>
              <a:gdLst/>
              <a:ahLst/>
              <a:cxnLst/>
              <a:rect r="r" b="b" t="t" l="l"/>
              <a:pathLst>
                <a:path h="290393" w="1367736">
                  <a:moveTo>
                    <a:pt x="12962" y="0"/>
                  </a:moveTo>
                  <a:lnTo>
                    <a:pt x="1354774" y="0"/>
                  </a:lnTo>
                  <a:cubicBezTo>
                    <a:pt x="1358212" y="0"/>
                    <a:pt x="1361509" y="1366"/>
                    <a:pt x="1363939" y="3796"/>
                  </a:cubicBezTo>
                  <a:cubicBezTo>
                    <a:pt x="1366370" y="6227"/>
                    <a:pt x="1367736" y="9524"/>
                    <a:pt x="1367736" y="12962"/>
                  </a:cubicBezTo>
                  <a:lnTo>
                    <a:pt x="1367736" y="277431"/>
                  </a:lnTo>
                  <a:cubicBezTo>
                    <a:pt x="1367736" y="280869"/>
                    <a:pt x="1366370" y="284166"/>
                    <a:pt x="1363939" y="286597"/>
                  </a:cubicBezTo>
                  <a:cubicBezTo>
                    <a:pt x="1361509" y="289028"/>
                    <a:pt x="1358212" y="290393"/>
                    <a:pt x="1354774" y="290393"/>
                  </a:cubicBezTo>
                  <a:lnTo>
                    <a:pt x="12962" y="290393"/>
                  </a:lnTo>
                  <a:cubicBezTo>
                    <a:pt x="9524" y="290393"/>
                    <a:pt x="6227" y="289028"/>
                    <a:pt x="3796" y="286597"/>
                  </a:cubicBezTo>
                  <a:cubicBezTo>
                    <a:pt x="1366" y="284166"/>
                    <a:pt x="0" y="280869"/>
                    <a:pt x="0" y="277431"/>
                  </a:cubicBezTo>
                  <a:lnTo>
                    <a:pt x="0" y="12962"/>
                  </a:lnTo>
                  <a:cubicBezTo>
                    <a:pt x="0" y="9524"/>
                    <a:pt x="1366" y="6227"/>
                    <a:pt x="3796" y="3796"/>
                  </a:cubicBezTo>
                  <a:cubicBezTo>
                    <a:pt x="6227" y="1366"/>
                    <a:pt x="9524" y="0"/>
                    <a:pt x="1296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7736" cy="328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04380" y="7593879"/>
            <a:ext cx="6397408" cy="1460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3"/>
              </a:lnSpc>
            </a:pPr>
            <a:r>
              <a:rPr lang="en-US" b="true" sz="423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w produkcji wideo i animacji</a:t>
            </a:r>
          </a:p>
        </p:txBody>
      </p:sp>
    </p:spTree>
  </p:cSld>
  <p:clrMapOvr>
    <a:masterClrMapping/>
  </p:clrMapOvr>
  <p:transition spd="fast">
    <p:fade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581102" y="1028700"/>
            <a:ext cx="9298330" cy="6549240"/>
            <a:chOff x="0" y="0"/>
            <a:chExt cx="804550" cy="56668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04550" cy="566682"/>
            </a:xfrm>
            <a:custGeom>
              <a:avLst/>
              <a:gdLst/>
              <a:ahLst/>
              <a:cxnLst/>
              <a:rect r="r" b="b" t="t" l="l"/>
              <a:pathLst>
                <a:path h="566682" w="804550">
                  <a:moveTo>
                    <a:pt x="13322" y="0"/>
                  </a:moveTo>
                  <a:lnTo>
                    <a:pt x="791229" y="0"/>
                  </a:lnTo>
                  <a:cubicBezTo>
                    <a:pt x="794762" y="0"/>
                    <a:pt x="798150" y="1404"/>
                    <a:pt x="800648" y="3902"/>
                  </a:cubicBezTo>
                  <a:cubicBezTo>
                    <a:pt x="803147" y="6400"/>
                    <a:pt x="804550" y="9789"/>
                    <a:pt x="804550" y="13322"/>
                  </a:cubicBezTo>
                  <a:lnTo>
                    <a:pt x="804550" y="553360"/>
                  </a:lnTo>
                  <a:cubicBezTo>
                    <a:pt x="804550" y="560717"/>
                    <a:pt x="798586" y="566682"/>
                    <a:pt x="791229" y="566682"/>
                  </a:cubicBezTo>
                  <a:lnTo>
                    <a:pt x="13322" y="566682"/>
                  </a:lnTo>
                  <a:cubicBezTo>
                    <a:pt x="9789" y="566682"/>
                    <a:pt x="6400" y="565278"/>
                    <a:pt x="3902" y="562780"/>
                  </a:cubicBezTo>
                  <a:cubicBezTo>
                    <a:pt x="1404" y="560282"/>
                    <a:pt x="0" y="556893"/>
                    <a:pt x="0" y="553360"/>
                  </a:cubicBezTo>
                  <a:lnTo>
                    <a:pt x="0" y="13322"/>
                  </a:lnTo>
                  <a:cubicBezTo>
                    <a:pt x="0" y="5964"/>
                    <a:pt x="5964" y="0"/>
                    <a:pt x="1332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0987" r="0" b="-20987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581102" y="7577940"/>
            <a:ext cx="9298330" cy="1974191"/>
            <a:chOff x="0" y="0"/>
            <a:chExt cx="1367736" cy="2903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7736" cy="290393"/>
            </a:xfrm>
            <a:custGeom>
              <a:avLst/>
              <a:gdLst/>
              <a:ahLst/>
              <a:cxnLst/>
              <a:rect r="r" b="b" t="t" l="l"/>
              <a:pathLst>
                <a:path h="290393" w="1367736">
                  <a:moveTo>
                    <a:pt x="13322" y="0"/>
                  </a:moveTo>
                  <a:lnTo>
                    <a:pt x="1354414" y="0"/>
                  </a:lnTo>
                  <a:cubicBezTo>
                    <a:pt x="1357947" y="0"/>
                    <a:pt x="1361336" y="1404"/>
                    <a:pt x="1363834" y="3902"/>
                  </a:cubicBezTo>
                  <a:cubicBezTo>
                    <a:pt x="1366332" y="6400"/>
                    <a:pt x="1367736" y="9789"/>
                    <a:pt x="1367736" y="13322"/>
                  </a:cubicBezTo>
                  <a:lnTo>
                    <a:pt x="1367736" y="277071"/>
                  </a:lnTo>
                  <a:cubicBezTo>
                    <a:pt x="1367736" y="284429"/>
                    <a:pt x="1361771" y="290393"/>
                    <a:pt x="1354414" y="290393"/>
                  </a:cubicBezTo>
                  <a:lnTo>
                    <a:pt x="13322" y="290393"/>
                  </a:lnTo>
                  <a:cubicBezTo>
                    <a:pt x="9789" y="290393"/>
                    <a:pt x="6400" y="288990"/>
                    <a:pt x="3902" y="286491"/>
                  </a:cubicBezTo>
                  <a:cubicBezTo>
                    <a:pt x="1404" y="283993"/>
                    <a:pt x="0" y="280605"/>
                    <a:pt x="0" y="277071"/>
                  </a:cubicBezTo>
                  <a:lnTo>
                    <a:pt x="0" y="13322"/>
                  </a:lnTo>
                  <a:cubicBezTo>
                    <a:pt x="0" y="5964"/>
                    <a:pt x="5964" y="0"/>
                    <a:pt x="1332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367736" cy="328493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078230" y="7681756"/>
            <a:ext cx="6224454" cy="141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3"/>
              </a:lnSpc>
            </a:pPr>
            <a:r>
              <a:rPr lang="en-US" b="true" sz="4116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AI w dźwięku i generowaniu głosu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41964" y="6118561"/>
            <a:ext cx="902541" cy="9025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73629" y="6118561"/>
            <a:ext cx="902541" cy="9025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028356" y="3561353"/>
            <a:ext cx="902541" cy="9025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872410" y="3518223"/>
            <a:ext cx="902541" cy="90254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642799" y="1430737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ROADMAP 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018133" y="5376944"/>
            <a:ext cx="2611094" cy="17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WebP, AV1 i optymalizacja zasobów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20941" y="4604832"/>
            <a:ext cx="2005478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Nowe formaty multimediów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2151104" y="4488700"/>
            <a:ext cx="1491695" cy="1786983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 flipH="true" flipV="true">
            <a:off x="5259888" y="4544765"/>
            <a:ext cx="1578828" cy="1730917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21" id="21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241964" y="6309162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73629" y="6309162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028356" y="3708824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72410" y="3708824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87687" y="7721058"/>
            <a:ext cx="2611094" cy="36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Dlaczego technologie webowe ewoluują?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019352" y="7976444"/>
            <a:ext cx="2611094" cy="36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 w projektowaniu i generowaniu treści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81739" y="5615120"/>
            <a:ext cx="2611094" cy="17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Jakie są zastosowania?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0" y="7186606"/>
            <a:ext cx="3386468" cy="3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Wstęp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631665" y="7106827"/>
            <a:ext cx="3386468" cy="10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Sztuczna inteligencja</a:t>
            </a:r>
          </a:p>
          <a:p>
            <a:pPr algn="ctr">
              <a:lnSpc>
                <a:spcPts val="2708"/>
              </a:lnSpc>
            </a:pPr>
            <a:r>
              <a:rPr lang="en-US" sz="193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w multimediach</a:t>
            </a:r>
          </a:p>
          <a:p>
            <a:pPr algn="ctr">
              <a:lnSpc>
                <a:spcPts val="2708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3290756" y="4800139"/>
            <a:ext cx="2223997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WebXR – VR/AR w przeglądarce</a:t>
            </a:r>
          </a:p>
        </p:txBody>
      </p:sp>
      <p:sp>
        <p:nvSpPr>
          <p:cNvPr name="AutoShape 32" id="32"/>
          <p:cNvSpPr/>
          <p:nvPr/>
        </p:nvSpPr>
        <p:spPr>
          <a:xfrm flipV="true">
            <a:off x="7849685" y="4488700"/>
            <a:ext cx="1523280" cy="1771332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33" id="33"/>
          <p:cNvSpPr/>
          <p:nvPr/>
        </p:nvSpPr>
        <p:spPr>
          <a:xfrm flipH="true" flipV="true">
            <a:off x="11227500" y="4519486"/>
            <a:ext cx="1578828" cy="1730917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12871191" y="6168911"/>
            <a:ext cx="902541" cy="902541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2871191" y="6359512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037558" y="7849595"/>
            <a:ext cx="2611094" cy="17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Narzędzia Webflow, Bubble, Wix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2391514" y="7106827"/>
            <a:ext cx="1903182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Low-Code i No-Code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15873964" y="3561353"/>
            <a:ext cx="902541" cy="90254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43" id="43"/>
          <p:cNvSpPr txBox="true"/>
          <p:nvPr/>
        </p:nvSpPr>
        <p:spPr>
          <a:xfrm rot="0">
            <a:off x="15159684" y="5665520"/>
            <a:ext cx="2611094" cy="741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"/>
              </a:lnSpc>
            </a:pPr>
            <a:r>
              <a:rPr lang="en-US" sz="10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Jak blockchain wpływa na multimedia w internecie?</a:t>
            </a:r>
          </a:p>
          <a:p>
            <a:pPr algn="ctr">
              <a:lnSpc>
                <a:spcPts val="1483"/>
              </a:lnSpc>
            </a:pPr>
          </a:p>
          <a:p>
            <a:pPr algn="ctr">
              <a:lnSpc>
                <a:spcPts val="1483"/>
              </a:lnSpc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5143478" y="4541576"/>
            <a:ext cx="2627300" cy="101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Web3 i decentralizacja multimediów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5873964" y="3751953"/>
            <a:ext cx="902541" cy="475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b="true" sz="281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name="AutoShape 46" id="46"/>
          <p:cNvSpPr/>
          <p:nvPr/>
        </p:nvSpPr>
        <p:spPr>
          <a:xfrm flipV="true">
            <a:off x="13851239" y="4531829"/>
            <a:ext cx="1523280" cy="1771332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58160" y="3400742"/>
            <a:ext cx="11002403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PRZYSZŁOŚĆ SZTUCZNEJ INTELIGENCJI W MULTIMEDIACH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wipe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91431" y="3796110"/>
            <a:ext cx="11002403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NOWE FORMATY MULTIMEDIÓW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93711" y="56202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57035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WEBP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61091" y="2492482"/>
            <a:ext cx="6765818" cy="67658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18" y="0"/>
                  </a:moveTo>
                  <a:lnTo>
                    <a:pt x="786482" y="0"/>
                  </a:lnTo>
                  <a:cubicBezTo>
                    <a:pt x="801017" y="0"/>
                    <a:pt x="812800" y="11783"/>
                    <a:pt x="812800" y="26318"/>
                  </a:cubicBezTo>
                  <a:lnTo>
                    <a:pt x="812800" y="786482"/>
                  </a:lnTo>
                  <a:cubicBezTo>
                    <a:pt x="812800" y="801017"/>
                    <a:pt x="801017" y="812800"/>
                    <a:pt x="786482" y="812800"/>
                  </a:cubicBezTo>
                  <a:lnTo>
                    <a:pt x="26318" y="812800"/>
                  </a:lnTo>
                  <a:cubicBezTo>
                    <a:pt x="11783" y="812800"/>
                    <a:pt x="0" y="801017"/>
                    <a:pt x="0" y="786482"/>
                  </a:cubicBezTo>
                  <a:lnTo>
                    <a:pt x="0" y="26318"/>
                  </a:lnTo>
                  <a:cubicBezTo>
                    <a:pt x="0" y="11783"/>
                    <a:pt x="11783" y="0"/>
                    <a:pt x="2631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57035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AV1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61091" y="2492482"/>
            <a:ext cx="6765818" cy="67658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18" y="0"/>
                  </a:moveTo>
                  <a:lnTo>
                    <a:pt x="786482" y="0"/>
                  </a:lnTo>
                  <a:cubicBezTo>
                    <a:pt x="801017" y="0"/>
                    <a:pt x="812800" y="11783"/>
                    <a:pt x="812800" y="26318"/>
                  </a:cubicBezTo>
                  <a:lnTo>
                    <a:pt x="812800" y="786482"/>
                  </a:lnTo>
                  <a:cubicBezTo>
                    <a:pt x="812800" y="801017"/>
                    <a:pt x="801017" y="812800"/>
                    <a:pt x="786482" y="812800"/>
                  </a:cubicBezTo>
                  <a:lnTo>
                    <a:pt x="26318" y="812800"/>
                  </a:lnTo>
                  <a:cubicBezTo>
                    <a:pt x="11783" y="812800"/>
                    <a:pt x="0" y="801017"/>
                    <a:pt x="0" y="786482"/>
                  </a:cubicBezTo>
                  <a:lnTo>
                    <a:pt x="0" y="26318"/>
                  </a:lnTo>
                  <a:cubicBezTo>
                    <a:pt x="0" y="11783"/>
                    <a:pt x="11783" y="0"/>
                    <a:pt x="2631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57035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AVIF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61091" y="2492482"/>
            <a:ext cx="6765818" cy="67658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18" y="0"/>
                  </a:moveTo>
                  <a:lnTo>
                    <a:pt x="786482" y="0"/>
                  </a:lnTo>
                  <a:cubicBezTo>
                    <a:pt x="801017" y="0"/>
                    <a:pt x="812800" y="11783"/>
                    <a:pt x="812800" y="26318"/>
                  </a:cubicBezTo>
                  <a:lnTo>
                    <a:pt x="812800" y="786482"/>
                  </a:lnTo>
                  <a:cubicBezTo>
                    <a:pt x="812800" y="801017"/>
                    <a:pt x="801017" y="812800"/>
                    <a:pt x="786482" y="812800"/>
                  </a:cubicBezTo>
                  <a:lnTo>
                    <a:pt x="26318" y="812800"/>
                  </a:lnTo>
                  <a:cubicBezTo>
                    <a:pt x="11783" y="812800"/>
                    <a:pt x="0" y="801017"/>
                    <a:pt x="0" y="786482"/>
                  </a:cubicBezTo>
                  <a:lnTo>
                    <a:pt x="0" y="26318"/>
                  </a:lnTo>
                  <a:cubicBezTo>
                    <a:pt x="0" y="11783"/>
                    <a:pt x="11783" y="0"/>
                    <a:pt x="2631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9355" y="4929585"/>
            <a:ext cx="12045822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PRZYSZŁOŚĆ FORMATUÓW MULTIMEDIÓW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ircle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2799" y="4534217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LOW-CODE I NO-CODE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1571" y="316831"/>
            <a:ext cx="4647105" cy="4114800"/>
          </a:xfrm>
          <a:custGeom>
            <a:avLst/>
            <a:gdLst/>
            <a:ahLst/>
            <a:cxnLst/>
            <a:rect r="r" b="b" t="t" l="l"/>
            <a:pathLst>
              <a:path h="4114800" w="4647105">
                <a:moveTo>
                  <a:pt x="0" y="0"/>
                </a:moveTo>
                <a:lnTo>
                  <a:pt x="4647105" y="0"/>
                </a:lnTo>
                <a:lnTo>
                  <a:pt x="46471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52278" y="3423182"/>
            <a:ext cx="5454781" cy="2344866"/>
            <a:chOff x="0" y="0"/>
            <a:chExt cx="1186845" cy="5101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66313" r="0" b="-6631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2278" y="5768048"/>
            <a:ext cx="5454781" cy="1208005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17828" y="6747603"/>
            <a:ext cx="5454781" cy="2344866"/>
            <a:chOff x="0" y="0"/>
            <a:chExt cx="1186845" cy="5101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6313" r="0" b="-6631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17828" y="9078995"/>
            <a:ext cx="5454781" cy="1208005"/>
            <a:chOff x="0" y="0"/>
            <a:chExt cx="2017636" cy="4468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83378" y="3310947"/>
            <a:ext cx="5454781" cy="2344866"/>
            <a:chOff x="0" y="0"/>
            <a:chExt cx="1186845" cy="5101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6313" r="0" b="-6631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083378" y="5642339"/>
            <a:ext cx="5454781" cy="1208005"/>
            <a:chOff x="0" y="0"/>
            <a:chExt cx="2017636" cy="4468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416609" y="0"/>
            <a:ext cx="5454781" cy="2344866"/>
            <a:chOff x="0" y="0"/>
            <a:chExt cx="1186845" cy="5101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6313" r="0" b="-6631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416609" y="2331392"/>
            <a:ext cx="5454781" cy="1208005"/>
            <a:chOff x="0" y="0"/>
            <a:chExt cx="2017636" cy="4468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62901" y="6027053"/>
            <a:ext cx="4433535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🌐 Webflow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417828" y="9326326"/>
            <a:ext cx="5454781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📱 Glide / Adalo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94001" y="5889670"/>
            <a:ext cx="4433535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📊 Bubble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16609" y="2578723"/>
            <a:ext cx="5454781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⚙️ Wix / Squarespace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956327" y="4273754"/>
            <a:ext cx="8396080" cy="1829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1"/>
              </a:lnSpc>
              <a:spcBef>
                <a:spcPct val="0"/>
              </a:spcBef>
            </a:pPr>
            <a:r>
              <a:rPr lang="en-US" sz="5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Na</a:t>
            </a:r>
            <a:r>
              <a:rPr lang="en-US" sz="5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jpopularniejsze platformy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04926" y="2374231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84274" y="2798634"/>
            <a:ext cx="5454781" cy="2344866"/>
            <a:chOff x="0" y="0"/>
            <a:chExt cx="1186845" cy="5101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6443" r="0" b="-16443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84274" y="5143500"/>
            <a:ext cx="5454781" cy="1208005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642799" y="372755"/>
            <a:ext cx="11002403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EWOLUCJA MULTIMEDIÓW W INTERNECIE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251042" y="6225796"/>
            <a:ext cx="5454781" cy="2344866"/>
            <a:chOff x="0" y="0"/>
            <a:chExt cx="1186845" cy="5101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6313" r="0" b="-66313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251042" y="8557188"/>
            <a:ext cx="5454781" cy="1208005"/>
            <a:chOff x="0" y="0"/>
            <a:chExt cx="2017636" cy="4468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915374" y="2686399"/>
            <a:ext cx="5454781" cy="2344866"/>
            <a:chOff x="0" y="0"/>
            <a:chExt cx="1186845" cy="51019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16443" r="0" b="-16443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915374" y="5017791"/>
            <a:ext cx="5454781" cy="1208005"/>
            <a:chOff x="0" y="0"/>
            <a:chExt cx="2017636" cy="4468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094897" y="5402505"/>
            <a:ext cx="4433535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Lata 1990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61665" y="8804519"/>
            <a:ext cx="4433535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Lata 2000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425997" y="5265122"/>
            <a:ext cx="4433535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Lata 2010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15678" y="788469"/>
            <a:ext cx="7456644" cy="7058729"/>
            <a:chOff x="0" y="0"/>
            <a:chExt cx="1186845" cy="1123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1123510"/>
            </a:xfrm>
            <a:custGeom>
              <a:avLst/>
              <a:gdLst/>
              <a:ahLst/>
              <a:cxnLst/>
              <a:rect r="r" b="b" t="t" l="l"/>
              <a:pathLst>
                <a:path h="1123510" w="1186845">
                  <a:moveTo>
                    <a:pt x="16612" y="0"/>
                  </a:moveTo>
                  <a:lnTo>
                    <a:pt x="1170233" y="0"/>
                  </a:lnTo>
                  <a:cubicBezTo>
                    <a:pt x="1174638" y="0"/>
                    <a:pt x="1178864" y="1750"/>
                    <a:pt x="1181979" y="4866"/>
                  </a:cubicBezTo>
                  <a:cubicBezTo>
                    <a:pt x="1185095" y="7981"/>
                    <a:pt x="1186845" y="12206"/>
                    <a:pt x="1186845" y="16612"/>
                  </a:cubicBezTo>
                  <a:lnTo>
                    <a:pt x="1186845" y="1106898"/>
                  </a:lnTo>
                  <a:cubicBezTo>
                    <a:pt x="1186845" y="1111304"/>
                    <a:pt x="1185095" y="1115529"/>
                    <a:pt x="1181979" y="1118645"/>
                  </a:cubicBezTo>
                  <a:cubicBezTo>
                    <a:pt x="1178864" y="1121760"/>
                    <a:pt x="1174638" y="1123510"/>
                    <a:pt x="1170233" y="1123510"/>
                  </a:cubicBezTo>
                  <a:lnTo>
                    <a:pt x="16612" y="1123510"/>
                  </a:lnTo>
                  <a:cubicBezTo>
                    <a:pt x="12206" y="1123510"/>
                    <a:pt x="7981" y="1121760"/>
                    <a:pt x="4866" y="1118645"/>
                  </a:cubicBezTo>
                  <a:cubicBezTo>
                    <a:pt x="1750" y="1115529"/>
                    <a:pt x="0" y="1111304"/>
                    <a:pt x="0" y="1106898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818" r="0" b="-281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15678" y="7847197"/>
            <a:ext cx="7456644" cy="1651334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16612" y="0"/>
                  </a:moveTo>
                  <a:lnTo>
                    <a:pt x="2001024" y="0"/>
                  </a:lnTo>
                  <a:cubicBezTo>
                    <a:pt x="2005430" y="0"/>
                    <a:pt x="2009655" y="1750"/>
                    <a:pt x="2012771" y="4866"/>
                  </a:cubicBezTo>
                  <a:cubicBezTo>
                    <a:pt x="2015886" y="7981"/>
                    <a:pt x="2017636" y="12206"/>
                    <a:pt x="2017636" y="16612"/>
                  </a:cubicBezTo>
                  <a:lnTo>
                    <a:pt x="2017636" y="430210"/>
                  </a:lnTo>
                  <a:cubicBezTo>
                    <a:pt x="2017636" y="434615"/>
                    <a:pt x="2015886" y="438841"/>
                    <a:pt x="2012771" y="441956"/>
                  </a:cubicBezTo>
                  <a:cubicBezTo>
                    <a:pt x="2009655" y="445072"/>
                    <a:pt x="2005430" y="446822"/>
                    <a:pt x="2001024" y="446822"/>
                  </a:cubicBezTo>
                  <a:lnTo>
                    <a:pt x="16612" y="446822"/>
                  </a:lnTo>
                  <a:cubicBezTo>
                    <a:pt x="12206" y="446822"/>
                    <a:pt x="7981" y="445072"/>
                    <a:pt x="4866" y="441956"/>
                  </a:cubicBezTo>
                  <a:cubicBezTo>
                    <a:pt x="1750" y="438841"/>
                    <a:pt x="0" y="434615"/>
                    <a:pt x="0" y="430210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13696" y="8219695"/>
            <a:ext cx="6060609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🌐 Webflow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15678" y="788469"/>
            <a:ext cx="7456644" cy="7058729"/>
            <a:chOff x="0" y="0"/>
            <a:chExt cx="1186845" cy="1123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1123510"/>
            </a:xfrm>
            <a:custGeom>
              <a:avLst/>
              <a:gdLst/>
              <a:ahLst/>
              <a:cxnLst/>
              <a:rect r="r" b="b" t="t" l="l"/>
              <a:pathLst>
                <a:path h="1123510" w="1186845">
                  <a:moveTo>
                    <a:pt x="16612" y="0"/>
                  </a:moveTo>
                  <a:lnTo>
                    <a:pt x="1170233" y="0"/>
                  </a:lnTo>
                  <a:cubicBezTo>
                    <a:pt x="1174638" y="0"/>
                    <a:pt x="1178864" y="1750"/>
                    <a:pt x="1181979" y="4866"/>
                  </a:cubicBezTo>
                  <a:cubicBezTo>
                    <a:pt x="1185095" y="7981"/>
                    <a:pt x="1186845" y="12206"/>
                    <a:pt x="1186845" y="16612"/>
                  </a:cubicBezTo>
                  <a:lnTo>
                    <a:pt x="1186845" y="1106898"/>
                  </a:lnTo>
                  <a:cubicBezTo>
                    <a:pt x="1186845" y="1111304"/>
                    <a:pt x="1185095" y="1115529"/>
                    <a:pt x="1181979" y="1118645"/>
                  </a:cubicBezTo>
                  <a:cubicBezTo>
                    <a:pt x="1178864" y="1121760"/>
                    <a:pt x="1174638" y="1123510"/>
                    <a:pt x="1170233" y="1123510"/>
                  </a:cubicBezTo>
                  <a:lnTo>
                    <a:pt x="16612" y="1123510"/>
                  </a:lnTo>
                  <a:cubicBezTo>
                    <a:pt x="12206" y="1123510"/>
                    <a:pt x="7981" y="1121760"/>
                    <a:pt x="4866" y="1118645"/>
                  </a:cubicBezTo>
                  <a:cubicBezTo>
                    <a:pt x="1750" y="1115529"/>
                    <a:pt x="0" y="1111304"/>
                    <a:pt x="0" y="1106898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818" r="0" b="-281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15678" y="7847197"/>
            <a:ext cx="7456644" cy="1651334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16612" y="0"/>
                  </a:moveTo>
                  <a:lnTo>
                    <a:pt x="2001024" y="0"/>
                  </a:lnTo>
                  <a:cubicBezTo>
                    <a:pt x="2005430" y="0"/>
                    <a:pt x="2009655" y="1750"/>
                    <a:pt x="2012771" y="4866"/>
                  </a:cubicBezTo>
                  <a:cubicBezTo>
                    <a:pt x="2015886" y="7981"/>
                    <a:pt x="2017636" y="12206"/>
                    <a:pt x="2017636" y="16612"/>
                  </a:cubicBezTo>
                  <a:lnTo>
                    <a:pt x="2017636" y="430210"/>
                  </a:lnTo>
                  <a:cubicBezTo>
                    <a:pt x="2017636" y="434615"/>
                    <a:pt x="2015886" y="438841"/>
                    <a:pt x="2012771" y="441956"/>
                  </a:cubicBezTo>
                  <a:cubicBezTo>
                    <a:pt x="2009655" y="445072"/>
                    <a:pt x="2005430" y="446822"/>
                    <a:pt x="2001024" y="446822"/>
                  </a:cubicBezTo>
                  <a:lnTo>
                    <a:pt x="16612" y="446822"/>
                  </a:lnTo>
                  <a:cubicBezTo>
                    <a:pt x="12206" y="446822"/>
                    <a:pt x="7981" y="445072"/>
                    <a:pt x="4866" y="441956"/>
                  </a:cubicBezTo>
                  <a:cubicBezTo>
                    <a:pt x="1750" y="438841"/>
                    <a:pt x="0" y="434615"/>
                    <a:pt x="0" y="430210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552222" y="8219695"/>
            <a:ext cx="7183556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⚙️ Wix / Squarespace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15678" y="788469"/>
            <a:ext cx="7456644" cy="7058729"/>
            <a:chOff x="0" y="0"/>
            <a:chExt cx="1186845" cy="1123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1123510"/>
            </a:xfrm>
            <a:custGeom>
              <a:avLst/>
              <a:gdLst/>
              <a:ahLst/>
              <a:cxnLst/>
              <a:rect r="r" b="b" t="t" l="l"/>
              <a:pathLst>
                <a:path h="1123510" w="1186845">
                  <a:moveTo>
                    <a:pt x="16612" y="0"/>
                  </a:moveTo>
                  <a:lnTo>
                    <a:pt x="1170233" y="0"/>
                  </a:lnTo>
                  <a:cubicBezTo>
                    <a:pt x="1174638" y="0"/>
                    <a:pt x="1178864" y="1750"/>
                    <a:pt x="1181979" y="4866"/>
                  </a:cubicBezTo>
                  <a:cubicBezTo>
                    <a:pt x="1185095" y="7981"/>
                    <a:pt x="1186845" y="12206"/>
                    <a:pt x="1186845" y="16612"/>
                  </a:cubicBezTo>
                  <a:lnTo>
                    <a:pt x="1186845" y="1106898"/>
                  </a:lnTo>
                  <a:cubicBezTo>
                    <a:pt x="1186845" y="1111304"/>
                    <a:pt x="1185095" y="1115529"/>
                    <a:pt x="1181979" y="1118645"/>
                  </a:cubicBezTo>
                  <a:cubicBezTo>
                    <a:pt x="1178864" y="1121760"/>
                    <a:pt x="1174638" y="1123510"/>
                    <a:pt x="1170233" y="1123510"/>
                  </a:cubicBezTo>
                  <a:lnTo>
                    <a:pt x="16612" y="1123510"/>
                  </a:lnTo>
                  <a:cubicBezTo>
                    <a:pt x="12206" y="1123510"/>
                    <a:pt x="7981" y="1121760"/>
                    <a:pt x="4866" y="1118645"/>
                  </a:cubicBezTo>
                  <a:cubicBezTo>
                    <a:pt x="1750" y="1115529"/>
                    <a:pt x="0" y="1111304"/>
                    <a:pt x="0" y="1106898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818" r="0" b="-281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15678" y="7847197"/>
            <a:ext cx="7456644" cy="1651334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16612" y="0"/>
                  </a:moveTo>
                  <a:lnTo>
                    <a:pt x="2001024" y="0"/>
                  </a:lnTo>
                  <a:cubicBezTo>
                    <a:pt x="2005430" y="0"/>
                    <a:pt x="2009655" y="1750"/>
                    <a:pt x="2012771" y="4866"/>
                  </a:cubicBezTo>
                  <a:cubicBezTo>
                    <a:pt x="2015886" y="7981"/>
                    <a:pt x="2017636" y="12206"/>
                    <a:pt x="2017636" y="16612"/>
                  </a:cubicBezTo>
                  <a:lnTo>
                    <a:pt x="2017636" y="430210"/>
                  </a:lnTo>
                  <a:cubicBezTo>
                    <a:pt x="2017636" y="434615"/>
                    <a:pt x="2015886" y="438841"/>
                    <a:pt x="2012771" y="441956"/>
                  </a:cubicBezTo>
                  <a:cubicBezTo>
                    <a:pt x="2009655" y="445072"/>
                    <a:pt x="2005430" y="446822"/>
                    <a:pt x="2001024" y="446822"/>
                  </a:cubicBezTo>
                  <a:lnTo>
                    <a:pt x="16612" y="446822"/>
                  </a:lnTo>
                  <a:cubicBezTo>
                    <a:pt x="12206" y="446822"/>
                    <a:pt x="7981" y="445072"/>
                    <a:pt x="4866" y="441956"/>
                  </a:cubicBezTo>
                  <a:cubicBezTo>
                    <a:pt x="1750" y="438841"/>
                    <a:pt x="0" y="434615"/>
                    <a:pt x="0" y="430210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13696" y="8219695"/>
            <a:ext cx="6060609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📊 Bubble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15678" y="788469"/>
            <a:ext cx="7456644" cy="7058729"/>
            <a:chOff x="0" y="0"/>
            <a:chExt cx="1186845" cy="1123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1123510"/>
            </a:xfrm>
            <a:custGeom>
              <a:avLst/>
              <a:gdLst/>
              <a:ahLst/>
              <a:cxnLst/>
              <a:rect r="r" b="b" t="t" l="l"/>
              <a:pathLst>
                <a:path h="1123510" w="1186845">
                  <a:moveTo>
                    <a:pt x="16612" y="0"/>
                  </a:moveTo>
                  <a:lnTo>
                    <a:pt x="1170233" y="0"/>
                  </a:lnTo>
                  <a:cubicBezTo>
                    <a:pt x="1174638" y="0"/>
                    <a:pt x="1178864" y="1750"/>
                    <a:pt x="1181979" y="4866"/>
                  </a:cubicBezTo>
                  <a:cubicBezTo>
                    <a:pt x="1185095" y="7981"/>
                    <a:pt x="1186845" y="12206"/>
                    <a:pt x="1186845" y="16612"/>
                  </a:cubicBezTo>
                  <a:lnTo>
                    <a:pt x="1186845" y="1106898"/>
                  </a:lnTo>
                  <a:cubicBezTo>
                    <a:pt x="1186845" y="1111304"/>
                    <a:pt x="1185095" y="1115529"/>
                    <a:pt x="1181979" y="1118645"/>
                  </a:cubicBezTo>
                  <a:cubicBezTo>
                    <a:pt x="1178864" y="1121760"/>
                    <a:pt x="1174638" y="1123510"/>
                    <a:pt x="1170233" y="1123510"/>
                  </a:cubicBezTo>
                  <a:lnTo>
                    <a:pt x="16612" y="1123510"/>
                  </a:lnTo>
                  <a:cubicBezTo>
                    <a:pt x="12206" y="1123510"/>
                    <a:pt x="7981" y="1121760"/>
                    <a:pt x="4866" y="1118645"/>
                  </a:cubicBezTo>
                  <a:cubicBezTo>
                    <a:pt x="1750" y="1115529"/>
                    <a:pt x="0" y="1111304"/>
                    <a:pt x="0" y="1106898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818" r="0" b="-281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15678" y="7847197"/>
            <a:ext cx="7456644" cy="1651334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16612" y="0"/>
                  </a:moveTo>
                  <a:lnTo>
                    <a:pt x="2001024" y="0"/>
                  </a:lnTo>
                  <a:cubicBezTo>
                    <a:pt x="2005430" y="0"/>
                    <a:pt x="2009655" y="1750"/>
                    <a:pt x="2012771" y="4866"/>
                  </a:cubicBezTo>
                  <a:cubicBezTo>
                    <a:pt x="2015886" y="7981"/>
                    <a:pt x="2017636" y="12206"/>
                    <a:pt x="2017636" y="16612"/>
                  </a:cubicBezTo>
                  <a:lnTo>
                    <a:pt x="2017636" y="430210"/>
                  </a:lnTo>
                  <a:cubicBezTo>
                    <a:pt x="2017636" y="434615"/>
                    <a:pt x="2015886" y="438841"/>
                    <a:pt x="2012771" y="441956"/>
                  </a:cubicBezTo>
                  <a:cubicBezTo>
                    <a:pt x="2009655" y="445072"/>
                    <a:pt x="2005430" y="446822"/>
                    <a:pt x="2001024" y="446822"/>
                  </a:cubicBezTo>
                  <a:lnTo>
                    <a:pt x="16612" y="446822"/>
                  </a:lnTo>
                  <a:cubicBezTo>
                    <a:pt x="12206" y="446822"/>
                    <a:pt x="7981" y="445072"/>
                    <a:pt x="4866" y="441956"/>
                  </a:cubicBezTo>
                  <a:cubicBezTo>
                    <a:pt x="1750" y="438841"/>
                    <a:pt x="0" y="434615"/>
                    <a:pt x="0" y="430210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13696" y="8219695"/>
            <a:ext cx="6060609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📱 Glide / Adalo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52278" y="3423182"/>
            <a:ext cx="5454781" cy="3552871"/>
            <a:chOff x="0" y="0"/>
            <a:chExt cx="1186845" cy="77302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773029"/>
            </a:xfrm>
            <a:custGeom>
              <a:avLst/>
              <a:gdLst/>
              <a:ahLst/>
              <a:cxnLst/>
              <a:rect r="r" b="b" t="t" l="l"/>
              <a:pathLst>
                <a:path h="773029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750321"/>
                  </a:lnTo>
                  <a:cubicBezTo>
                    <a:pt x="1186845" y="756344"/>
                    <a:pt x="1184452" y="762120"/>
                    <a:pt x="1180194" y="766378"/>
                  </a:cubicBezTo>
                  <a:cubicBezTo>
                    <a:pt x="1175935" y="770637"/>
                    <a:pt x="1170159" y="773029"/>
                    <a:pt x="1164136" y="773029"/>
                  </a:cubicBezTo>
                  <a:lnTo>
                    <a:pt x="22709" y="773029"/>
                  </a:lnTo>
                  <a:cubicBezTo>
                    <a:pt x="10167" y="773029"/>
                    <a:pt x="0" y="762862"/>
                    <a:pt x="0" y="750321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6765" r="0" b="-2676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52278" y="5768048"/>
            <a:ext cx="5454781" cy="1208005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417828" y="6747603"/>
            <a:ext cx="5454781" cy="2344866"/>
            <a:chOff x="0" y="0"/>
            <a:chExt cx="1186845" cy="51019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6313" r="0" b="-66313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417828" y="9078995"/>
            <a:ext cx="5454781" cy="1208005"/>
            <a:chOff x="0" y="0"/>
            <a:chExt cx="2017636" cy="4468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83378" y="3310947"/>
            <a:ext cx="5454781" cy="2344866"/>
            <a:chOff x="0" y="0"/>
            <a:chExt cx="1186845" cy="51019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66313" r="0" b="-66313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2083378" y="5642339"/>
            <a:ext cx="5454781" cy="1208005"/>
            <a:chOff x="0" y="0"/>
            <a:chExt cx="2017636" cy="4468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416609" y="0"/>
            <a:ext cx="5454781" cy="2344866"/>
            <a:chOff x="0" y="0"/>
            <a:chExt cx="1186845" cy="51019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86845" cy="510193"/>
            </a:xfrm>
            <a:custGeom>
              <a:avLst/>
              <a:gdLst/>
              <a:ahLst/>
              <a:cxnLst/>
              <a:rect r="r" b="b" t="t" l="l"/>
              <a:pathLst>
                <a:path h="510193" w="1186845">
                  <a:moveTo>
                    <a:pt x="22709" y="0"/>
                  </a:moveTo>
                  <a:lnTo>
                    <a:pt x="1164136" y="0"/>
                  </a:lnTo>
                  <a:cubicBezTo>
                    <a:pt x="1176678" y="0"/>
                    <a:pt x="1186845" y="10167"/>
                    <a:pt x="1186845" y="22709"/>
                  </a:cubicBezTo>
                  <a:lnTo>
                    <a:pt x="1186845" y="487484"/>
                  </a:lnTo>
                  <a:cubicBezTo>
                    <a:pt x="1186845" y="493507"/>
                    <a:pt x="1184452" y="499283"/>
                    <a:pt x="1180194" y="503542"/>
                  </a:cubicBezTo>
                  <a:cubicBezTo>
                    <a:pt x="1175935" y="507801"/>
                    <a:pt x="1170159" y="510193"/>
                    <a:pt x="1164136" y="510193"/>
                  </a:cubicBezTo>
                  <a:lnTo>
                    <a:pt x="22709" y="510193"/>
                  </a:lnTo>
                  <a:cubicBezTo>
                    <a:pt x="10167" y="510193"/>
                    <a:pt x="0" y="500026"/>
                    <a:pt x="0" y="487484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66313" r="0" b="-66313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6416609" y="2331392"/>
            <a:ext cx="5454781" cy="1208005"/>
            <a:chOff x="0" y="0"/>
            <a:chExt cx="2017636" cy="4468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22709" y="0"/>
                  </a:moveTo>
                  <a:lnTo>
                    <a:pt x="1994927" y="0"/>
                  </a:lnTo>
                  <a:cubicBezTo>
                    <a:pt x="2000950" y="0"/>
                    <a:pt x="2006726" y="2393"/>
                    <a:pt x="2010985" y="6651"/>
                  </a:cubicBezTo>
                  <a:cubicBezTo>
                    <a:pt x="2015244" y="10910"/>
                    <a:pt x="2017636" y="16686"/>
                    <a:pt x="2017636" y="22709"/>
                  </a:cubicBezTo>
                  <a:lnTo>
                    <a:pt x="2017636" y="424113"/>
                  </a:lnTo>
                  <a:cubicBezTo>
                    <a:pt x="2017636" y="436655"/>
                    <a:pt x="2007469" y="446822"/>
                    <a:pt x="1994927" y="446822"/>
                  </a:cubicBezTo>
                  <a:lnTo>
                    <a:pt x="22709" y="446822"/>
                  </a:lnTo>
                  <a:cubicBezTo>
                    <a:pt x="10167" y="446822"/>
                    <a:pt x="0" y="436655"/>
                    <a:pt x="0" y="424113"/>
                  </a:cubicBezTo>
                  <a:lnTo>
                    <a:pt x="0" y="22709"/>
                  </a:lnTo>
                  <a:cubicBezTo>
                    <a:pt x="0" y="10167"/>
                    <a:pt x="10167" y="0"/>
                    <a:pt x="22709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1262901" y="6027053"/>
            <a:ext cx="4433535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LottieFiles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92440" y="9044554"/>
            <a:ext cx="4903119" cy="124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Airtable / Google Sheets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594001" y="5889670"/>
            <a:ext cx="4433535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Zapier / Make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416609" y="2578723"/>
            <a:ext cx="5454781" cy="61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8"/>
              </a:lnSpc>
              <a:spcBef>
                <a:spcPct val="0"/>
              </a:spcBef>
            </a:pPr>
            <a:r>
              <a:rPr lang="en-US" sz="358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 Sites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462246" y="4405168"/>
            <a:ext cx="7363508" cy="1829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11"/>
              </a:lnSpc>
              <a:spcBef>
                <a:spcPct val="0"/>
              </a:spcBef>
            </a:pPr>
            <a:r>
              <a:rPr lang="en-US" sz="5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Na</a:t>
            </a:r>
            <a:r>
              <a:rPr lang="en-US" sz="5222">
                <a:solidFill>
                  <a:srgbClr val="FFFFFF"/>
                </a:solidFill>
                <a:latin typeface="Prata"/>
                <a:ea typeface="Prata"/>
                <a:cs typeface="Prata"/>
                <a:sym typeface="Prata"/>
              </a:rPr>
              <a:t>rzędzia multimedialne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15678" y="788469"/>
            <a:ext cx="7456644" cy="7058729"/>
            <a:chOff x="0" y="0"/>
            <a:chExt cx="1186845" cy="1123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1123510"/>
            </a:xfrm>
            <a:custGeom>
              <a:avLst/>
              <a:gdLst/>
              <a:ahLst/>
              <a:cxnLst/>
              <a:rect r="r" b="b" t="t" l="l"/>
              <a:pathLst>
                <a:path h="1123510" w="1186845">
                  <a:moveTo>
                    <a:pt x="16612" y="0"/>
                  </a:moveTo>
                  <a:lnTo>
                    <a:pt x="1170233" y="0"/>
                  </a:lnTo>
                  <a:cubicBezTo>
                    <a:pt x="1174638" y="0"/>
                    <a:pt x="1178864" y="1750"/>
                    <a:pt x="1181979" y="4866"/>
                  </a:cubicBezTo>
                  <a:cubicBezTo>
                    <a:pt x="1185095" y="7981"/>
                    <a:pt x="1186845" y="12206"/>
                    <a:pt x="1186845" y="16612"/>
                  </a:cubicBezTo>
                  <a:lnTo>
                    <a:pt x="1186845" y="1106898"/>
                  </a:lnTo>
                  <a:cubicBezTo>
                    <a:pt x="1186845" y="1111304"/>
                    <a:pt x="1185095" y="1115529"/>
                    <a:pt x="1181979" y="1118645"/>
                  </a:cubicBezTo>
                  <a:cubicBezTo>
                    <a:pt x="1178864" y="1121760"/>
                    <a:pt x="1174638" y="1123510"/>
                    <a:pt x="1170233" y="1123510"/>
                  </a:cubicBezTo>
                  <a:lnTo>
                    <a:pt x="16612" y="1123510"/>
                  </a:lnTo>
                  <a:cubicBezTo>
                    <a:pt x="12206" y="1123510"/>
                    <a:pt x="7981" y="1121760"/>
                    <a:pt x="4866" y="1118645"/>
                  </a:cubicBezTo>
                  <a:cubicBezTo>
                    <a:pt x="1750" y="1115529"/>
                    <a:pt x="0" y="1111304"/>
                    <a:pt x="0" y="1106898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818" r="0" b="-281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15678" y="7847197"/>
            <a:ext cx="7456644" cy="1651334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16612" y="0"/>
                  </a:moveTo>
                  <a:lnTo>
                    <a:pt x="2001024" y="0"/>
                  </a:lnTo>
                  <a:cubicBezTo>
                    <a:pt x="2005430" y="0"/>
                    <a:pt x="2009655" y="1750"/>
                    <a:pt x="2012771" y="4866"/>
                  </a:cubicBezTo>
                  <a:cubicBezTo>
                    <a:pt x="2015886" y="7981"/>
                    <a:pt x="2017636" y="12206"/>
                    <a:pt x="2017636" y="16612"/>
                  </a:cubicBezTo>
                  <a:lnTo>
                    <a:pt x="2017636" y="430210"/>
                  </a:lnTo>
                  <a:cubicBezTo>
                    <a:pt x="2017636" y="434615"/>
                    <a:pt x="2015886" y="438841"/>
                    <a:pt x="2012771" y="441956"/>
                  </a:cubicBezTo>
                  <a:cubicBezTo>
                    <a:pt x="2009655" y="445072"/>
                    <a:pt x="2005430" y="446822"/>
                    <a:pt x="2001024" y="446822"/>
                  </a:cubicBezTo>
                  <a:lnTo>
                    <a:pt x="16612" y="446822"/>
                  </a:lnTo>
                  <a:cubicBezTo>
                    <a:pt x="12206" y="446822"/>
                    <a:pt x="7981" y="445072"/>
                    <a:pt x="4866" y="441956"/>
                  </a:cubicBezTo>
                  <a:cubicBezTo>
                    <a:pt x="1750" y="438841"/>
                    <a:pt x="0" y="434615"/>
                    <a:pt x="0" y="430210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13696" y="8219695"/>
            <a:ext cx="6060609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LottieFiles 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15678" y="788469"/>
            <a:ext cx="7456644" cy="7058729"/>
            <a:chOff x="0" y="0"/>
            <a:chExt cx="1186845" cy="1123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1123510"/>
            </a:xfrm>
            <a:custGeom>
              <a:avLst/>
              <a:gdLst/>
              <a:ahLst/>
              <a:cxnLst/>
              <a:rect r="r" b="b" t="t" l="l"/>
              <a:pathLst>
                <a:path h="1123510" w="1186845">
                  <a:moveTo>
                    <a:pt x="16612" y="0"/>
                  </a:moveTo>
                  <a:lnTo>
                    <a:pt x="1170233" y="0"/>
                  </a:lnTo>
                  <a:cubicBezTo>
                    <a:pt x="1174638" y="0"/>
                    <a:pt x="1178864" y="1750"/>
                    <a:pt x="1181979" y="4866"/>
                  </a:cubicBezTo>
                  <a:cubicBezTo>
                    <a:pt x="1185095" y="7981"/>
                    <a:pt x="1186845" y="12206"/>
                    <a:pt x="1186845" y="16612"/>
                  </a:cubicBezTo>
                  <a:lnTo>
                    <a:pt x="1186845" y="1106898"/>
                  </a:lnTo>
                  <a:cubicBezTo>
                    <a:pt x="1186845" y="1111304"/>
                    <a:pt x="1185095" y="1115529"/>
                    <a:pt x="1181979" y="1118645"/>
                  </a:cubicBezTo>
                  <a:cubicBezTo>
                    <a:pt x="1178864" y="1121760"/>
                    <a:pt x="1174638" y="1123510"/>
                    <a:pt x="1170233" y="1123510"/>
                  </a:cubicBezTo>
                  <a:lnTo>
                    <a:pt x="16612" y="1123510"/>
                  </a:lnTo>
                  <a:cubicBezTo>
                    <a:pt x="12206" y="1123510"/>
                    <a:pt x="7981" y="1121760"/>
                    <a:pt x="4866" y="1118645"/>
                  </a:cubicBezTo>
                  <a:cubicBezTo>
                    <a:pt x="1750" y="1115529"/>
                    <a:pt x="0" y="1111304"/>
                    <a:pt x="0" y="1106898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818" r="0" b="-281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15678" y="7847197"/>
            <a:ext cx="7456644" cy="1651334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16612" y="0"/>
                  </a:moveTo>
                  <a:lnTo>
                    <a:pt x="2001024" y="0"/>
                  </a:lnTo>
                  <a:cubicBezTo>
                    <a:pt x="2005430" y="0"/>
                    <a:pt x="2009655" y="1750"/>
                    <a:pt x="2012771" y="4866"/>
                  </a:cubicBezTo>
                  <a:cubicBezTo>
                    <a:pt x="2015886" y="7981"/>
                    <a:pt x="2017636" y="12206"/>
                    <a:pt x="2017636" y="16612"/>
                  </a:cubicBezTo>
                  <a:lnTo>
                    <a:pt x="2017636" y="430210"/>
                  </a:lnTo>
                  <a:cubicBezTo>
                    <a:pt x="2017636" y="434615"/>
                    <a:pt x="2015886" y="438841"/>
                    <a:pt x="2012771" y="441956"/>
                  </a:cubicBezTo>
                  <a:cubicBezTo>
                    <a:pt x="2009655" y="445072"/>
                    <a:pt x="2005430" y="446822"/>
                    <a:pt x="2001024" y="446822"/>
                  </a:cubicBezTo>
                  <a:lnTo>
                    <a:pt x="16612" y="446822"/>
                  </a:lnTo>
                  <a:cubicBezTo>
                    <a:pt x="12206" y="446822"/>
                    <a:pt x="7981" y="445072"/>
                    <a:pt x="4866" y="441956"/>
                  </a:cubicBezTo>
                  <a:cubicBezTo>
                    <a:pt x="1750" y="438841"/>
                    <a:pt x="0" y="434615"/>
                    <a:pt x="0" y="430210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13696" y="8219695"/>
            <a:ext cx="6060609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Canva Sites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15678" y="788469"/>
            <a:ext cx="7456644" cy="7058729"/>
            <a:chOff x="0" y="0"/>
            <a:chExt cx="1186845" cy="1123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1123510"/>
            </a:xfrm>
            <a:custGeom>
              <a:avLst/>
              <a:gdLst/>
              <a:ahLst/>
              <a:cxnLst/>
              <a:rect r="r" b="b" t="t" l="l"/>
              <a:pathLst>
                <a:path h="1123510" w="1186845">
                  <a:moveTo>
                    <a:pt x="16612" y="0"/>
                  </a:moveTo>
                  <a:lnTo>
                    <a:pt x="1170233" y="0"/>
                  </a:lnTo>
                  <a:cubicBezTo>
                    <a:pt x="1174638" y="0"/>
                    <a:pt x="1178864" y="1750"/>
                    <a:pt x="1181979" y="4866"/>
                  </a:cubicBezTo>
                  <a:cubicBezTo>
                    <a:pt x="1185095" y="7981"/>
                    <a:pt x="1186845" y="12206"/>
                    <a:pt x="1186845" y="16612"/>
                  </a:cubicBezTo>
                  <a:lnTo>
                    <a:pt x="1186845" y="1106898"/>
                  </a:lnTo>
                  <a:cubicBezTo>
                    <a:pt x="1186845" y="1111304"/>
                    <a:pt x="1185095" y="1115529"/>
                    <a:pt x="1181979" y="1118645"/>
                  </a:cubicBezTo>
                  <a:cubicBezTo>
                    <a:pt x="1178864" y="1121760"/>
                    <a:pt x="1174638" y="1123510"/>
                    <a:pt x="1170233" y="1123510"/>
                  </a:cubicBezTo>
                  <a:lnTo>
                    <a:pt x="16612" y="1123510"/>
                  </a:lnTo>
                  <a:cubicBezTo>
                    <a:pt x="12206" y="1123510"/>
                    <a:pt x="7981" y="1121760"/>
                    <a:pt x="4866" y="1118645"/>
                  </a:cubicBezTo>
                  <a:cubicBezTo>
                    <a:pt x="1750" y="1115529"/>
                    <a:pt x="0" y="1111304"/>
                    <a:pt x="0" y="1106898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818" r="0" b="-281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15678" y="7847197"/>
            <a:ext cx="7456644" cy="1651334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16612" y="0"/>
                  </a:moveTo>
                  <a:lnTo>
                    <a:pt x="2001024" y="0"/>
                  </a:lnTo>
                  <a:cubicBezTo>
                    <a:pt x="2005430" y="0"/>
                    <a:pt x="2009655" y="1750"/>
                    <a:pt x="2012771" y="4866"/>
                  </a:cubicBezTo>
                  <a:cubicBezTo>
                    <a:pt x="2015886" y="7981"/>
                    <a:pt x="2017636" y="12206"/>
                    <a:pt x="2017636" y="16612"/>
                  </a:cubicBezTo>
                  <a:lnTo>
                    <a:pt x="2017636" y="430210"/>
                  </a:lnTo>
                  <a:cubicBezTo>
                    <a:pt x="2017636" y="434615"/>
                    <a:pt x="2015886" y="438841"/>
                    <a:pt x="2012771" y="441956"/>
                  </a:cubicBezTo>
                  <a:cubicBezTo>
                    <a:pt x="2009655" y="445072"/>
                    <a:pt x="2005430" y="446822"/>
                    <a:pt x="2001024" y="446822"/>
                  </a:cubicBezTo>
                  <a:lnTo>
                    <a:pt x="16612" y="446822"/>
                  </a:lnTo>
                  <a:cubicBezTo>
                    <a:pt x="12206" y="446822"/>
                    <a:pt x="7981" y="445072"/>
                    <a:pt x="4866" y="441956"/>
                  </a:cubicBezTo>
                  <a:cubicBezTo>
                    <a:pt x="1750" y="438841"/>
                    <a:pt x="0" y="434615"/>
                    <a:pt x="0" y="430210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13696" y="8219695"/>
            <a:ext cx="6060609" cy="820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Zapier / Make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415678" y="788469"/>
            <a:ext cx="7456644" cy="7058729"/>
            <a:chOff x="0" y="0"/>
            <a:chExt cx="1186845" cy="11235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86845" cy="1123510"/>
            </a:xfrm>
            <a:custGeom>
              <a:avLst/>
              <a:gdLst/>
              <a:ahLst/>
              <a:cxnLst/>
              <a:rect r="r" b="b" t="t" l="l"/>
              <a:pathLst>
                <a:path h="1123510" w="1186845">
                  <a:moveTo>
                    <a:pt x="16612" y="0"/>
                  </a:moveTo>
                  <a:lnTo>
                    <a:pt x="1170233" y="0"/>
                  </a:lnTo>
                  <a:cubicBezTo>
                    <a:pt x="1174638" y="0"/>
                    <a:pt x="1178864" y="1750"/>
                    <a:pt x="1181979" y="4866"/>
                  </a:cubicBezTo>
                  <a:cubicBezTo>
                    <a:pt x="1185095" y="7981"/>
                    <a:pt x="1186845" y="12206"/>
                    <a:pt x="1186845" y="16612"/>
                  </a:cubicBezTo>
                  <a:lnTo>
                    <a:pt x="1186845" y="1106898"/>
                  </a:lnTo>
                  <a:cubicBezTo>
                    <a:pt x="1186845" y="1111304"/>
                    <a:pt x="1185095" y="1115529"/>
                    <a:pt x="1181979" y="1118645"/>
                  </a:cubicBezTo>
                  <a:cubicBezTo>
                    <a:pt x="1178864" y="1121760"/>
                    <a:pt x="1174638" y="1123510"/>
                    <a:pt x="1170233" y="1123510"/>
                  </a:cubicBezTo>
                  <a:lnTo>
                    <a:pt x="16612" y="1123510"/>
                  </a:lnTo>
                  <a:cubicBezTo>
                    <a:pt x="12206" y="1123510"/>
                    <a:pt x="7981" y="1121760"/>
                    <a:pt x="4866" y="1118645"/>
                  </a:cubicBezTo>
                  <a:cubicBezTo>
                    <a:pt x="1750" y="1115529"/>
                    <a:pt x="0" y="1111304"/>
                    <a:pt x="0" y="1106898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818" r="0" b="-281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5415678" y="7847197"/>
            <a:ext cx="7456644" cy="1651334"/>
            <a:chOff x="0" y="0"/>
            <a:chExt cx="2017636" cy="4468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17636" cy="446822"/>
            </a:xfrm>
            <a:custGeom>
              <a:avLst/>
              <a:gdLst/>
              <a:ahLst/>
              <a:cxnLst/>
              <a:rect r="r" b="b" t="t" l="l"/>
              <a:pathLst>
                <a:path h="446822" w="2017636">
                  <a:moveTo>
                    <a:pt x="16612" y="0"/>
                  </a:moveTo>
                  <a:lnTo>
                    <a:pt x="2001024" y="0"/>
                  </a:lnTo>
                  <a:cubicBezTo>
                    <a:pt x="2005430" y="0"/>
                    <a:pt x="2009655" y="1750"/>
                    <a:pt x="2012771" y="4866"/>
                  </a:cubicBezTo>
                  <a:cubicBezTo>
                    <a:pt x="2015886" y="7981"/>
                    <a:pt x="2017636" y="12206"/>
                    <a:pt x="2017636" y="16612"/>
                  </a:cubicBezTo>
                  <a:lnTo>
                    <a:pt x="2017636" y="430210"/>
                  </a:lnTo>
                  <a:cubicBezTo>
                    <a:pt x="2017636" y="434615"/>
                    <a:pt x="2015886" y="438841"/>
                    <a:pt x="2012771" y="441956"/>
                  </a:cubicBezTo>
                  <a:cubicBezTo>
                    <a:pt x="2009655" y="445072"/>
                    <a:pt x="2005430" y="446822"/>
                    <a:pt x="2001024" y="446822"/>
                  </a:cubicBezTo>
                  <a:lnTo>
                    <a:pt x="16612" y="446822"/>
                  </a:lnTo>
                  <a:cubicBezTo>
                    <a:pt x="12206" y="446822"/>
                    <a:pt x="7981" y="445072"/>
                    <a:pt x="4866" y="441956"/>
                  </a:cubicBezTo>
                  <a:cubicBezTo>
                    <a:pt x="1750" y="438841"/>
                    <a:pt x="0" y="434615"/>
                    <a:pt x="0" y="430210"/>
                  </a:cubicBezTo>
                  <a:lnTo>
                    <a:pt x="0" y="16612"/>
                  </a:lnTo>
                  <a:cubicBezTo>
                    <a:pt x="0" y="12206"/>
                    <a:pt x="1750" y="7981"/>
                    <a:pt x="4866" y="4866"/>
                  </a:cubicBezTo>
                  <a:cubicBezTo>
                    <a:pt x="7981" y="1750"/>
                    <a:pt x="12206" y="0"/>
                    <a:pt x="16612" y="0"/>
                  </a:cubicBezTo>
                  <a:close/>
                </a:path>
              </a:pathLst>
            </a:custGeom>
            <a:solidFill>
              <a:srgbClr val="48699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17636" cy="4849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13696" y="7818558"/>
            <a:ext cx="6060609" cy="167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Airtable / Google Sheets 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1089" y="3229373"/>
            <a:ext cx="12045822" cy="449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PRZYSZŁOŚĆ LOW-CODE / NO-CODE W MULTIMEDIALNYM INTERNECIE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89355" y="4929585"/>
            <a:ext cx="11002403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CZYM JEST WEBXR?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72837" y="752592"/>
            <a:ext cx="2769095" cy="2769095"/>
          </a:xfrm>
          <a:custGeom>
            <a:avLst/>
            <a:gdLst/>
            <a:ahLst/>
            <a:cxnLst/>
            <a:rect r="r" b="b" t="t" l="l"/>
            <a:pathLst>
              <a:path h="2769095" w="2769095">
                <a:moveTo>
                  <a:pt x="0" y="0"/>
                </a:moveTo>
                <a:lnTo>
                  <a:pt x="2769095" y="0"/>
                </a:lnTo>
                <a:lnTo>
                  <a:pt x="2769095" y="2769096"/>
                </a:lnTo>
                <a:lnTo>
                  <a:pt x="0" y="2769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42799" y="3400742"/>
            <a:ext cx="11002403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WEB3 I DECENTRALIZACJA MULTIMEDIÓW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20191" y="5110844"/>
            <a:ext cx="3236284" cy="3191574"/>
            <a:chOff x="0" y="0"/>
            <a:chExt cx="852355" cy="8405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2355" cy="840579"/>
            </a:xfrm>
            <a:custGeom>
              <a:avLst/>
              <a:gdLst/>
              <a:ahLst/>
              <a:cxnLst/>
              <a:rect r="r" b="b" t="t" l="l"/>
              <a:pathLst>
                <a:path h="840579" w="852355">
                  <a:moveTo>
                    <a:pt x="47845" y="0"/>
                  </a:moveTo>
                  <a:lnTo>
                    <a:pt x="804510" y="0"/>
                  </a:lnTo>
                  <a:cubicBezTo>
                    <a:pt x="817199" y="0"/>
                    <a:pt x="829369" y="5041"/>
                    <a:pt x="838341" y="14013"/>
                  </a:cubicBezTo>
                  <a:cubicBezTo>
                    <a:pt x="847314" y="22986"/>
                    <a:pt x="852355" y="35155"/>
                    <a:pt x="852355" y="47845"/>
                  </a:cubicBezTo>
                  <a:lnTo>
                    <a:pt x="852355" y="792735"/>
                  </a:lnTo>
                  <a:cubicBezTo>
                    <a:pt x="852355" y="819158"/>
                    <a:pt x="830934" y="840579"/>
                    <a:pt x="804510" y="840579"/>
                  </a:cubicBezTo>
                  <a:lnTo>
                    <a:pt x="47845" y="840579"/>
                  </a:lnTo>
                  <a:cubicBezTo>
                    <a:pt x="35155" y="840579"/>
                    <a:pt x="22986" y="835538"/>
                    <a:pt x="14013" y="826566"/>
                  </a:cubicBezTo>
                  <a:cubicBezTo>
                    <a:pt x="5041" y="817593"/>
                    <a:pt x="0" y="805424"/>
                    <a:pt x="0" y="792735"/>
                  </a:cubicBezTo>
                  <a:lnTo>
                    <a:pt x="0" y="47845"/>
                  </a:lnTo>
                  <a:cubicBezTo>
                    <a:pt x="0" y="35155"/>
                    <a:pt x="5041" y="22986"/>
                    <a:pt x="14013" y="14013"/>
                  </a:cubicBezTo>
                  <a:cubicBezTo>
                    <a:pt x="22986" y="5041"/>
                    <a:pt x="35155" y="0"/>
                    <a:pt x="478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52355" cy="878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319105" y="5143500"/>
            <a:ext cx="3236284" cy="3158918"/>
            <a:chOff x="0" y="0"/>
            <a:chExt cx="852355" cy="8319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2355" cy="831978"/>
            </a:xfrm>
            <a:custGeom>
              <a:avLst/>
              <a:gdLst/>
              <a:ahLst/>
              <a:cxnLst/>
              <a:rect r="r" b="b" t="t" l="l"/>
              <a:pathLst>
                <a:path h="831978" w="852355">
                  <a:moveTo>
                    <a:pt x="47845" y="0"/>
                  </a:moveTo>
                  <a:lnTo>
                    <a:pt x="804510" y="0"/>
                  </a:lnTo>
                  <a:cubicBezTo>
                    <a:pt x="817199" y="0"/>
                    <a:pt x="829369" y="5041"/>
                    <a:pt x="838341" y="14013"/>
                  </a:cubicBezTo>
                  <a:cubicBezTo>
                    <a:pt x="847314" y="22986"/>
                    <a:pt x="852355" y="35155"/>
                    <a:pt x="852355" y="47845"/>
                  </a:cubicBezTo>
                  <a:lnTo>
                    <a:pt x="852355" y="784134"/>
                  </a:lnTo>
                  <a:cubicBezTo>
                    <a:pt x="852355" y="796823"/>
                    <a:pt x="847314" y="808992"/>
                    <a:pt x="838341" y="817965"/>
                  </a:cubicBezTo>
                  <a:cubicBezTo>
                    <a:pt x="829369" y="826938"/>
                    <a:pt x="817199" y="831978"/>
                    <a:pt x="804510" y="831978"/>
                  </a:cubicBezTo>
                  <a:lnTo>
                    <a:pt x="47845" y="831978"/>
                  </a:lnTo>
                  <a:cubicBezTo>
                    <a:pt x="35155" y="831978"/>
                    <a:pt x="22986" y="826938"/>
                    <a:pt x="14013" y="817965"/>
                  </a:cubicBezTo>
                  <a:cubicBezTo>
                    <a:pt x="5041" y="808992"/>
                    <a:pt x="0" y="796823"/>
                    <a:pt x="0" y="784134"/>
                  </a:cubicBezTo>
                  <a:lnTo>
                    <a:pt x="0" y="47845"/>
                  </a:lnTo>
                  <a:cubicBezTo>
                    <a:pt x="0" y="35155"/>
                    <a:pt x="5041" y="22986"/>
                    <a:pt x="14013" y="14013"/>
                  </a:cubicBezTo>
                  <a:cubicBezTo>
                    <a:pt x="22986" y="5041"/>
                    <a:pt x="35155" y="0"/>
                    <a:pt x="478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2355" cy="870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32611" y="5143500"/>
            <a:ext cx="3236284" cy="3158918"/>
            <a:chOff x="0" y="0"/>
            <a:chExt cx="852355" cy="8319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52355" cy="831978"/>
            </a:xfrm>
            <a:custGeom>
              <a:avLst/>
              <a:gdLst/>
              <a:ahLst/>
              <a:cxnLst/>
              <a:rect r="r" b="b" t="t" l="l"/>
              <a:pathLst>
                <a:path h="831978" w="852355">
                  <a:moveTo>
                    <a:pt x="47845" y="0"/>
                  </a:moveTo>
                  <a:lnTo>
                    <a:pt x="804510" y="0"/>
                  </a:lnTo>
                  <a:cubicBezTo>
                    <a:pt x="817199" y="0"/>
                    <a:pt x="829369" y="5041"/>
                    <a:pt x="838341" y="14013"/>
                  </a:cubicBezTo>
                  <a:cubicBezTo>
                    <a:pt x="847314" y="22986"/>
                    <a:pt x="852355" y="35155"/>
                    <a:pt x="852355" y="47845"/>
                  </a:cubicBezTo>
                  <a:lnTo>
                    <a:pt x="852355" y="784134"/>
                  </a:lnTo>
                  <a:cubicBezTo>
                    <a:pt x="852355" y="796823"/>
                    <a:pt x="847314" y="808992"/>
                    <a:pt x="838341" y="817965"/>
                  </a:cubicBezTo>
                  <a:cubicBezTo>
                    <a:pt x="829369" y="826938"/>
                    <a:pt x="817199" y="831978"/>
                    <a:pt x="804510" y="831978"/>
                  </a:cubicBezTo>
                  <a:lnTo>
                    <a:pt x="47845" y="831978"/>
                  </a:lnTo>
                  <a:cubicBezTo>
                    <a:pt x="35155" y="831978"/>
                    <a:pt x="22986" y="826938"/>
                    <a:pt x="14013" y="817965"/>
                  </a:cubicBezTo>
                  <a:cubicBezTo>
                    <a:pt x="5041" y="808992"/>
                    <a:pt x="0" y="796823"/>
                    <a:pt x="0" y="784134"/>
                  </a:cubicBezTo>
                  <a:lnTo>
                    <a:pt x="0" y="47845"/>
                  </a:lnTo>
                  <a:cubicBezTo>
                    <a:pt x="0" y="35155"/>
                    <a:pt x="5041" y="22986"/>
                    <a:pt x="14013" y="14013"/>
                  </a:cubicBezTo>
                  <a:cubicBezTo>
                    <a:pt x="22986" y="5041"/>
                    <a:pt x="35155" y="0"/>
                    <a:pt x="47845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52355" cy="870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2831525" y="5143500"/>
            <a:ext cx="3236284" cy="3158918"/>
            <a:chOff x="0" y="0"/>
            <a:chExt cx="852355" cy="83197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52355" cy="831978"/>
            </a:xfrm>
            <a:custGeom>
              <a:avLst/>
              <a:gdLst/>
              <a:ahLst/>
              <a:cxnLst/>
              <a:rect r="r" b="b" t="t" l="l"/>
              <a:pathLst>
                <a:path h="831978" w="852355">
                  <a:moveTo>
                    <a:pt x="47845" y="0"/>
                  </a:moveTo>
                  <a:lnTo>
                    <a:pt x="804510" y="0"/>
                  </a:lnTo>
                  <a:cubicBezTo>
                    <a:pt x="817199" y="0"/>
                    <a:pt x="829369" y="5041"/>
                    <a:pt x="838341" y="14013"/>
                  </a:cubicBezTo>
                  <a:cubicBezTo>
                    <a:pt x="847314" y="22986"/>
                    <a:pt x="852355" y="35155"/>
                    <a:pt x="852355" y="47845"/>
                  </a:cubicBezTo>
                  <a:lnTo>
                    <a:pt x="852355" y="784134"/>
                  </a:lnTo>
                  <a:cubicBezTo>
                    <a:pt x="852355" y="796823"/>
                    <a:pt x="847314" y="808992"/>
                    <a:pt x="838341" y="817965"/>
                  </a:cubicBezTo>
                  <a:cubicBezTo>
                    <a:pt x="829369" y="826938"/>
                    <a:pt x="817199" y="831978"/>
                    <a:pt x="804510" y="831978"/>
                  </a:cubicBezTo>
                  <a:lnTo>
                    <a:pt x="47845" y="831978"/>
                  </a:lnTo>
                  <a:cubicBezTo>
                    <a:pt x="35155" y="831978"/>
                    <a:pt x="22986" y="826938"/>
                    <a:pt x="14013" y="817965"/>
                  </a:cubicBezTo>
                  <a:cubicBezTo>
                    <a:pt x="5041" y="808992"/>
                    <a:pt x="0" y="796823"/>
                    <a:pt x="0" y="784134"/>
                  </a:cubicBezTo>
                  <a:lnTo>
                    <a:pt x="0" y="47845"/>
                  </a:lnTo>
                  <a:cubicBezTo>
                    <a:pt x="0" y="35155"/>
                    <a:pt x="5041" y="22986"/>
                    <a:pt x="14013" y="14013"/>
                  </a:cubicBezTo>
                  <a:cubicBezTo>
                    <a:pt x="22986" y="5041"/>
                    <a:pt x="35155" y="0"/>
                    <a:pt x="47845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52355" cy="870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731044" y="554161"/>
            <a:ext cx="12938502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PODSTAWOWE ZASADY WEB3 W KONTEKŚCIE MULTIMEDIÓW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933128" y="5822684"/>
            <a:ext cx="1033078" cy="1033078"/>
          </a:xfrm>
          <a:custGeom>
            <a:avLst/>
            <a:gdLst/>
            <a:ahLst/>
            <a:cxnLst/>
            <a:rect r="r" b="b" t="t" l="l"/>
            <a:pathLst>
              <a:path h="1033078" w="1033078">
                <a:moveTo>
                  <a:pt x="0" y="0"/>
                </a:moveTo>
                <a:lnTo>
                  <a:pt x="1033078" y="0"/>
                </a:lnTo>
                <a:lnTo>
                  <a:pt x="1033078" y="1033078"/>
                </a:lnTo>
                <a:lnTo>
                  <a:pt x="0" y="1033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379765" y="6029102"/>
            <a:ext cx="917136" cy="826660"/>
          </a:xfrm>
          <a:custGeom>
            <a:avLst/>
            <a:gdLst/>
            <a:ahLst/>
            <a:cxnLst/>
            <a:rect r="r" b="b" t="t" l="l"/>
            <a:pathLst>
              <a:path h="826660" w="917136">
                <a:moveTo>
                  <a:pt x="0" y="0"/>
                </a:moveTo>
                <a:lnTo>
                  <a:pt x="917136" y="0"/>
                </a:lnTo>
                <a:lnTo>
                  <a:pt x="917136" y="826660"/>
                </a:lnTo>
                <a:lnTo>
                  <a:pt x="0" y="8266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824024" y="5900605"/>
            <a:ext cx="1053459" cy="1013236"/>
          </a:xfrm>
          <a:custGeom>
            <a:avLst/>
            <a:gdLst/>
            <a:ahLst/>
            <a:cxnLst/>
            <a:rect r="r" b="b" t="t" l="l"/>
            <a:pathLst>
              <a:path h="1013236" w="1053459">
                <a:moveTo>
                  <a:pt x="0" y="0"/>
                </a:moveTo>
                <a:lnTo>
                  <a:pt x="1053459" y="0"/>
                </a:lnTo>
                <a:lnTo>
                  <a:pt x="1053459" y="1013236"/>
                </a:lnTo>
                <a:lnTo>
                  <a:pt x="0" y="1013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418897" y="5882780"/>
            <a:ext cx="1048885" cy="1048885"/>
          </a:xfrm>
          <a:custGeom>
            <a:avLst/>
            <a:gdLst/>
            <a:ahLst/>
            <a:cxnLst/>
            <a:rect r="r" b="b" t="t" l="l"/>
            <a:pathLst>
              <a:path h="1048885" w="1048885">
                <a:moveTo>
                  <a:pt x="0" y="0"/>
                </a:moveTo>
                <a:lnTo>
                  <a:pt x="1048885" y="0"/>
                </a:lnTo>
                <a:lnTo>
                  <a:pt x="1048885" y="1048886"/>
                </a:lnTo>
                <a:lnTo>
                  <a:pt x="0" y="1048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620285" y="7032558"/>
            <a:ext cx="2436096" cy="3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Decentralizacja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657174" y="7007952"/>
            <a:ext cx="2572332" cy="676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Monetyzacja bez pośredników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32706" y="7032558"/>
            <a:ext cx="2510168" cy="3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Cyfrowa własność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035665" y="7032558"/>
            <a:ext cx="3040685" cy="3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b="true" sz="193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Przejrzystość i zaufanie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57035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AUDIUS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61091" y="2492482"/>
            <a:ext cx="6765818" cy="67658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18" y="0"/>
                  </a:moveTo>
                  <a:lnTo>
                    <a:pt x="786482" y="0"/>
                  </a:lnTo>
                  <a:cubicBezTo>
                    <a:pt x="801017" y="0"/>
                    <a:pt x="812800" y="11783"/>
                    <a:pt x="812800" y="26318"/>
                  </a:cubicBezTo>
                  <a:lnTo>
                    <a:pt x="812800" y="786482"/>
                  </a:lnTo>
                  <a:cubicBezTo>
                    <a:pt x="812800" y="801017"/>
                    <a:pt x="801017" y="812800"/>
                    <a:pt x="786482" y="812800"/>
                  </a:cubicBezTo>
                  <a:lnTo>
                    <a:pt x="26318" y="812800"/>
                  </a:lnTo>
                  <a:cubicBezTo>
                    <a:pt x="11783" y="812800"/>
                    <a:pt x="0" y="801017"/>
                    <a:pt x="0" y="786482"/>
                  </a:cubicBezTo>
                  <a:lnTo>
                    <a:pt x="0" y="26318"/>
                  </a:lnTo>
                  <a:cubicBezTo>
                    <a:pt x="0" y="11783"/>
                    <a:pt x="11783" y="0"/>
                    <a:pt x="2631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74749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FOUNDATION / ZORA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61091" y="2492482"/>
            <a:ext cx="6765818" cy="67658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18" y="0"/>
                  </a:moveTo>
                  <a:lnTo>
                    <a:pt x="786482" y="0"/>
                  </a:lnTo>
                  <a:cubicBezTo>
                    <a:pt x="801017" y="0"/>
                    <a:pt x="812800" y="11783"/>
                    <a:pt x="812800" y="26318"/>
                  </a:cubicBezTo>
                  <a:lnTo>
                    <a:pt x="812800" y="786482"/>
                  </a:lnTo>
                  <a:cubicBezTo>
                    <a:pt x="812800" y="801017"/>
                    <a:pt x="801017" y="812800"/>
                    <a:pt x="786482" y="812800"/>
                  </a:cubicBezTo>
                  <a:lnTo>
                    <a:pt x="26318" y="812800"/>
                  </a:lnTo>
                  <a:cubicBezTo>
                    <a:pt x="11783" y="812800"/>
                    <a:pt x="0" y="801017"/>
                    <a:pt x="0" y="786482"/>
                  </a:cubicBezTo>
                  <a:lnTo>
                    <a:pt x="0" y="26318"/>
                  </a:lnTo>
                  <a:cubicBezTo>
                    <a:pt x="0" y="11783"/>
                    <a:pt x="11783" y="0"/>
                    <a:pt x="2631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74749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LIVEPEER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61091" y="2492482"/>
            <a:ext cx="6765818" cy="67658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18" y="0"/>
                  </a:moveTo>
                  <a:lnTo>
                    <a:pt x="786482" y="0"/>
                  </a:lnTo>
                  <a:cubicBezTo>
                    <a:pt x="801017" y="0"/>
                    <a:pt x="812800" y="11783"/>
                    <a:pt x="812800" y="26318"/>
                  </a:cubicBezTo>
                  <a:lnTo>
                    <a:pt x="812800" y="786482"/>
                  </a:lnTo>
                  <a:cubicBezTo>
                    <a:pt x="812800" y="801017"/>
                    <a:pt x="801017" y="812800"/>
                    <a:pt x="786482" y="812800"/>
                  </a:cubicBezTo>
                  <a:lnTo>
                    <a:pt x="26318" y="812800"/>
                  </a:lnTo>
                  <a:cubicBezTo>
                    <a:pt x="11783" y="812800"/>
                    <a:pt x="0" y="801017"/>
                    <a:pt x="0" y="786482"/>
                  </a:cubicBezTo>
                  <a:lnTo>
                    <a:pt x="0" y="26318"/>
                  </a:lnTo>
                  <a:cubicBezTo>
                    <a:pt x="0" y="11783"/>
                    <a:pt x="11783" y="0"/>
                    <a:pt x="2631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74749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MIRROR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61091" y="2492482"/>
            <a:ext cx="6765818" cy="67658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18" y="0"/>
                  </a:moveTo>
                  <a:lnTo>
                    <a:pt x="786482" y="0"/>
                  </a:lnTo>
                  <a:cubicBezTo>
                    <a:pt x="801017" y="0"/>
                    <a:pt x="812800" y="11783"/>
                    <a:pt x="812800" y="26318"/>
                  </a:cubicBezTo>
                  <a:lnTo>
                    <a:pt x="812800" y="786482"/>
                  </a:lnTo>
                  <a:cubicBezTo>
                    <a:pt x="812800" y="801017"/>
                    <a:pt x="801017" y="812800"/>
                    <a:pt x="786482" y="812800"/>
                  </a:cubicBezTo>
                  <a:lnTo>
                    <a:pt x="26318" y="812800"/>
                  </a:lnTo>
                  <a:cubicBezTo>
                    <a:pt x="11783" y="812800"/>
                    <a:pt x="0" y="801017"/>
                    <a:pt x="0" y="786482"/>
                  </a:cubicBezTo>
                  <a:lnTo>
                    <a:pt x="0" y="26318"/>
                  </a:lnTo>
                  <a:cubicBezTo>
                    <a:pt x="0" y="11783"/>
                    <a:pt x="11783" y="0"/>
                    <a:pt x="2631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74749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IPFS / ARWEAVE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61091" y="2492482"/>
            <a:ext cx="6765818" cy="67658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18" y="0"/>
                  </a:moveTo>
                  <a:lnTo>
                    <a:pt x="786482" y="0"/>
                  </a:lnTo>
                  <a:cubicBezTo>
                    <a:pt x="801017" y="0"/>
                    <a:pt x="812800" y="11783"/>
                    <a:pt x="812800" y="26318"/>
                  </a:cubicBezTo>
                  <a:lnTo>
                    <a:pt x="812800" y="786482"/>
                  </a:lnTo>
                  <a:cubicBezTo>
                    <a:pt x="812800" y="801017"/>
                    <a:pt x="801017" y="812800"/>
                    <a:pt x="786482" y="812800"/>
                  </a:cubicBezTo>
                  <a:lnTo>
                    <a:pt x="26318" y="812800"/>
                  </a:lnTo>
                  <a:cubicBezTo>
                    <a:pt x="11783" y="812800"/>
                    <a:pt x="0" y="801017"/>
                    <a:pt x="0" y="786482"/>
                  </a:cubicBezTo>
                  <a:lnTo>
                    <a:pt x="0" y="26318"/>
                  </a:lnTo>
                  <a:cubicBezTo>
                    <a:pt x="0" y="11783"/>
                    <a:pt x="11783" y="0"/>
                    <a:pt x="2631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1089" y="3229373"/>
            <a:ext cx="12045822" cy="336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PRZYSZŁOŚĆ WEB3 I ZDECENTRALIZOWANYCH MULTIMEDIÓW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608842"/>
            <a:ext cx="4131791" cy="5186904"/>
            <a:chOff x="0" y="0"/>
            <a:chExt cx="852355" cy="10700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52355" cy="1070016"/>
            </a:xfrm>
            <a:custGeom>
              <a:avLst/>
              <a:gdLst/>
              <a:ahLst/>
              <a:cxnLst/>
              <a:rect r="r" b="b" t="t" l="l"/>
              <a:pathLst>
                <a:path h="1070016" w="852355">
                  <a:moveTo>
                    <a:pt x="37475" y="0"/>
                  </a:moveTo>
                  <a:lnTo>
                    <a:pt x="814880" y="0"/>
                  </a:lnTo>
                  <a:cubicBezTo>
                    <a:pt x="824819" y="0"/>
                    <a:pt x="834351" y="3948"/>
                    <a:pt x="841378" y="10976"/>
                  </a:cubicBezTo>
                  <a:cubicBezTo>
                    <a:pt x="848406" y="18004"/>
                    <a:pt x="852355" y="27536"/>
                    <a:pt x="852355" y="37475"/>
                  </a:cubicBezTo>
                  <a:lnTo>
                    <a:pt x="852355" y="1032541"/>
                  </a:lnTo>
                  <a:cubicBezTo>
                    <a:pt x="852355" y="1053238"/>
                    <a:pt x="835577" y="1070016"/>
                    <a:pt x="814880" y="1070016"/>
                  </a:cubicBezTo>
                  <a:lnTo>
                    <a:pt x="37475" y="1070016"/>
                  </a:lnTo>
                  <a:cubicBezTo>
                    <a:pt x="27536" y="1070016"/>
                    <a:pt x="18004" y="1066068"/>
                    <a:pt x="10976" y="1059040"/>
                  </a:cubicBezTo>
                  <a:cubicBezTo>
                    <a:pt x="3948" y="1052012"/>
                    <a:pt x="0" y="1042480"/>
                    <a:pt x="0" y="1032541"/>
                  </a:cubicBezTo>
                  <a:lnTo>
                    <a:pt x="0" y="37475"/>
                  </a:lnTo>
                  <a:cubicBezTo>
                    <a:pt x="0" y="27536"/>
                    <a:pt x="3948" y="18004"/>
                    <a:pt x="10976" y="10976"/>
                  </a:cubicBezTo>
                  <a:cubicBezTo>
                    <a:pt x="18004" y="3948"/>
                    <a:pt x="27536" y="0"/>
                    <a:pt x="3747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530189" y="3639480"/>
            <a:ext cx="4107385" cy="5156266"/>
            <a:chOff x="0" y="0"/>
            <a:chExt cx="852355" cy="10700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2355" cy="1070016"/>
            </a:xfrm>
            <a:custGeom>
              <a:avLst/>
              <a:gdLst/>
              <a:ahLst/>
              <a:cxnLst/>
              <a:rect r="r" b="b" t="t" l="l"/>
              <a:pathLst>
                <a:path h="1070016" w="852355">
                  <a:moveTo>
                    <a:pt x="37698" y="0"/>
                  </a:moveTo>
                  <a:lnTo>
                    <a:pt x="814657" y="0"/>
                  </a:lnTo>
                  <a:cubicBezTo>
                    <a:pt x="835477" y="0"/>
                    <a:pt x="852355" y="16878"/>
                    <a:pt x="852355" y="37698"/>
                  </a:cubicBezTo>
                  <a:lnTo>
                    <a:pt x="852355" y="1032318"/>
                  </a:lnTo>
                  <a:cubicBezTo>
                    <a:pt x="852355" y="1053138"/>
                    <a:pt x="835477" y="1070016"/>
                    <a:pt x="814657" y="1070016"/>
                  </a:cubicBezTo>
                  <a:lnTo>
                    <a:pt x="37698" y="1070016"/>
                  </a:lnTo>
                  <a:cubicBezTo>
                    <a:pt x="16878" y="1070016"/>
                    <a:pt x="0" y="1053138"/>
                    <a:pt x="0" y="1032318"/>
                  </a:cubicBezTo>
                  <a:lnTo>
                    <a:pt x="0" y="37698"/>
                  </a:lnTo>
                  <a:cubicBezTo>
                    <a:pt x="0" y="16878"/>
                    <a:pt x="16878" y="0"/>
                    <a:pt x="3769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503435" y="3624184"/>
            <a:ext cx="4119570" cy="5171562"/>
            <a:chOff x="0" y="0"/>
            <a:chExt cx="852355" cy="107001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2355" cy="1070016"/>
            </a:xfrm>
            <a:custGeom>
              <a:avLst/>
              <a:gdLst/>
              <a:ahLst/>
              <a:cxnLst/>
              <a:rect r="r" b="b" t="t" l="l"/>
              <a:pathLst>
                <a:path h="1070016" w="852355">
                  <a:moveTo>
                    <a:pt x="37586" y="0"/>
                  </a:moveTo>
                  <a:lnTo>
                    <a:pt x="814769" y="0"/>
                  </a:lnTo>
                  <a:cubicBezTo>
                    <a:pt x="835527" y="0"/>
                    <a:pt x="852355" y="16828"/>
                    <a:pt x="852355" y="37586"/>
                  </a:cubicBezTo>
                  <a:lnTo>
                    <a:pt x="852355" y="1032430"/>
                  </a:lnTo>
                  <a:cubicBezTo>
                    <a:pt x="852355" y="1053188"/>
                    <a:pt x="835527" y="1070016"/>
                    <a:pt x="814769" y="1070016"/>
                  </a:cubicBezTo>
                  <a:lnTo>
                    <a:pt x="37586" y="1070016"/>
                  </a:lnTo>
                  <a:cubicBezTo>
                    <a:pt x="27618" y="1070016"/>
                    <a:pt x="18057" y="1066056"/>
                    <a:pt x="11009" y="1059007"/>
                  </a:cubicBezTo>
                  <a:cubicBezTo>
                    <a:pt x="3960" y="1051958"/>
                    <a:pt x="0" y="1042398"/>
                    <a:pt x="0" y="1032430"/>
                  </a:cubicBezTo>
                  <a:lnTo>
                    <a:pt x="0" y="37586"/>
                  </a:lnTo>
                  <a:cubicBezTo>
                    <a:pt x="0" y="16828"/>
                    <a:pt x="16828" y="0"/>
                    <a:pt x="37586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674749" y="887668"/>
            <a:ext cx="12938502" cy="2228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JAK DZIAŁA WEBXR W PRZEGLĄDARCE?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3608842"/>
            <a:ext cx="4131791" cy="413179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3096" y="0"/>
                  </a:moveTo>
                  <a:lnTo>
                    <a:pt x="769704" y="0"/>
                  </a:lnTo>
                  <a:cubicBezTo>
                    <a:pt x="781134" y="0"/>
                    <a:pt x="792095" y="4540"/>
                    <a:pt x="800177" y="12623"/>
                  </a:cubicBezTo>
                  <a:cubicBezTo>
                    <a:pt x="808260" y="20705"/>
                    <a:pt x="812800" y="31666"/>
                    <a:pt x="812800" y="43096"/>
                  </a:cubicBezTo>
                  <a:lnTo>
                    <a:pt x="812800" y="769704"/>
                  </a:lnTo>
                  <a:cubicBezTo>
                    <a:pt x="812800" y="781134"/>
                    <a:pt x="808260" y="792095"/>
                    <a:pt x="800177" y="800177"/>
                  </a:cubicBezTo>
                  <a:cubicBezTo>
                    <a:pt x="792095" y="808260"/>
                    <a:pt x="781134" y="812800"/>
                    <a:pt x="769704" y="812800"/>
                  </a:cubicBezTo>
                  <a:lnTo>
                    <a:pt x="43096" y="812800"/>
                  </a:lnTo>
                  <a:cubicBezTo>
                    <a:pt x="31666" y="812800"/>
                    <a:pt x="20705" y="808260"/>
                    <a:pt x="12623" y="800177"/>
                  </a:cubicBezTo>
                  <a:cubicBezTo>
                    <a:pt x="4540" y="792095"/>
                    <a:pt x="0" y="781134"/>
                    <a:pt x="0" y="769704"/>
                  </a:cubicBezTo>
                  <a:lnTo>
                    <a:pt x="0" y="43096"/>
                  </a:lnTo>
                  <a:cubicBezTo>
                    <a:pt x="0" y="31666"/>
                    <a:pt x="4540" y="20705"/>
                    <a:pt x="12623" y="12623"/>
                  </a:cubicBezTo>
                  <a:cubicBezTo>
                    <a:pt x="20705" y="4540"/>
                    <a:pt x="31666" y="0"/>
                    <a:pt x="4309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6495861" y="3624184"/>
            <a:ext cx="4119570" cy="411957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3224" y="0"/>
                  </a:moveTo>
                  <a:lnTo>
                    <a:pt x="769576" y="0"/>
                  </a:lnTo>
                  <a:cubicBezTo>
                    <a:pt x="781040" y="0"/>
                    <a:pt x="792034" y="4554"/>
                    <a:pt x="800140" y="12660"/>
                  </a:cubicBezTo>
                  <a:cubicBezTo>
                    <a:pt x="808246" y="20766"/>
                    <a:pt x="812800" y="31760"/>
                    <a:pt x="812800" y="43224"/>
                  </a:cubicBezTo>
                  <a:lnTo>
                    <a:pt x="812800" y="769576"/>
                  </a:lnTo>
                  <a:cubicBezTo>
                    <a:pt x="812800" y="781040"/>
                    <a:pt x="808246" y="792034"/>
                    <a:pt x="800140" y="800140"/>
                  </a:cubicBezTo>
                  <a:cubicBezTo>
                    <a:pt x="792034" y="808246"/>
                    <a:pt x="781040" y="812800"/>
                    <a:pt x="769576" y="812800"/>
                  </a:cubicBezTo>
                  <a:lnTo>
                    <a:pt x="43224" y="812800"/>
                  </a:lnTo>
                  <a:cubicBezTo>
                    <a:pt x="31760" y="812800"/>
                    <a:pt x="20766" y="808246"/>
                    <a:pt x="12660" y="800140"/>
                  </a:cubicBezTo>
                  <a:cubicBezTo>
                    <a:pt x="4554" y="792034"/>
                    <a:pt x="0" y="781040"/>
                    <a:pt x="0" y="769576"/>
                  </a:cubicBezTo>
                  <a:lnTo>
                    <a:pt x="0" y="43224"/>
                  </a:lnTo>
                  <a:cubicBezTo>
                    <a:pt x="0" y="31760"/>
                    <a:pt x="4554" y="20766"/>
                    <a:pt x="12660" y="12660"/>
                  </a:cubicBezTo>
                  <a:cubicBezTo>
                    <a:pt x="20766" y="4554"/>
                    <a:pt x="31760" y="0"/>
                    <a:pt x="4322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2531651" y="3624184"/>
            <a:ext cx="4107385" cy="4107385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3352" y="0"/>
                  </a:moveTo>
                  <a:lnTo>
                    <a:pt x="769448" y="0"/>
                  </a:lnTo>
                  <a:cubicBezTo>
                    <a:pt x="793391" y="0"/>
                    <a:pt x="812800" y="19409"/>
                    <a:pt x="812800" y="43352"/>
                  </a:cubicBezTo>
                  <a:lnTo>
                    <a:pt x="812800" y="769448"/>
                  </a:lnTo>
                  <a:cubicBezTo>
                    <a:pt x="812800" y="793391"/>
                    <a:pt x="793391" y="812800"/>
                    <a:pt x="769448" y="812800"/>
                  </a:cubicBezTo>
                  <a:lnTo>
                    <a:pt x="43352" y="812800"/>
                  </a:lnTo>
                  <a:cubicBezTo>
                    <a:pt x="19409" y="812800"/>
                    <a:pt x="0" y="793391"/>
                    <a:pt x="0" y="769448"/>
                  </a:cubicBezTo>
                  <a:lnTo>
                    <a:pt x="0" y="43352"/>
                  </a:lnTo>
                  <a:cubicBezTo>
                    <a:pt x="0" y="19409"/>
                    <a:pt x="19409" y="0"/>
                    <a:pt x="43352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186845" y="7841698"/>
            <a:ext cx="3815501" cy="849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7"/>
              </a:lnSpc>
            </a:pPr>
            <a:r>
              <a:rPr lang="en-US" b="true" sz="2469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Przeglądarka wykrywa zgodne urządzenia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566594" y="7847103"/>
            <a:ext cx="4037501" cy="84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b="true" sz="2454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Interakcja z wirtualnym środowiskiem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12728" y="8060064"/>
            <a:ext cx="3195274" cy="41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7"/>
              </a:lnSpc>
            </a:pPr>
            <a:r>
              <a:rPr lang="en-US" b="true" sz="246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Renderowanie </a:t>
            </a: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121089" y="4534250"/>
            <a:ext cx="12045822" cy="1094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PODSUMOWANIE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ru"/>
  </p:transition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6203" y="869916"/>
            <a:ext cx="3960942" cy="396094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95879" y="1028700"/>
            <a:ext cx="3960942" cy="396094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3397978" y="5538868"/>
            <a:ext cx="3960942" cy="396094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358920" y="1028700"/>
            <a:ext cx="3960942" cy="396094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1319862" y="5538868"/>
            <a:ext cx="3960942" cy="396094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6203" y="869916"/>
            <a:ext cx="1980471" cy="198047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641212" y="522319"/>
            <a:ext cx="3318228" cy="331822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265970" y="111612"/>
            <a:ext cx="9756059" cy="975605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53973" y="7110850"/>
            <a:ext cx="2756822" cy="275682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107880" y="7005259"/>
            <a:ext cx="1980471" cy="198047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11690" y="511190"/>
            <a:ext cx="9264621" cy="926462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918167" y="1359795"/>
            <a:ext cx="2573845" cy="257384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80599" y="1145918"/>
            <a:ext cx="2456627" cy="245662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56749" y="6492350"/>
            <a:ext cx="3457686" cy="3457686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561813" y="6996435"/>
            <a:ext cx="1643276" cy="164327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525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3584" y="1726868"/>
            <a:ext cx="2139255" cy="21392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95879" y="1028700"/>
            <a:ext cx="2500228" cy="250022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2606674" y="7595547"/>
            <a:ext cx="1662753" cy="166275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514850" y="514350"/>
            <a:ext cx="9258300" cy="92583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282672" y="5998501"/>
            <a:ext cx="3587357" cy="3587357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84150" y="1132844"/>
            <a:ext cx="3016347" cy="301634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095879" y="1028700"/>
            <a:ext cx="3960942" cy="396094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878836" y="7749414"/>
            <a:ext cx="1750395" cy="175039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5474220" y="7280554"/>
            <a:ext cx="1785080" cy="178508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501690" y="477267"/>
            <a:ext cx="9024749" cy="9024749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2470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727632" y="5538868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84987" y="1513653"/>
            <a:ext cx="2139255" cy="213925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143703" y="143203"/>
            <a:ext cx="10000593" cy="1000059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84987" y="6672345"/>
            <a:ext cx="3179697" cy="317969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4490979" y="1513653"/>
            <a:ext cx="2539705" cy="2539705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280242" y="6672345"/>
            <a:ext cx="3386395" cy="3386395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7F3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447020"/>
          </a:xfrm>
          <a:custGeom>
            <a:avLst/>
            <a:gdLst/>
            <a:ahLst/>
            <a:cxnLst/>
            <a:rect r="r" b="b" t="t" l="l"/>
            <a:pathLst>
              <a:path h="10447020" w="18288000">
                <a:moveTo>
                  <a:pt x="0" y="0"/>
                </a:moveTo>
                <a:lnTo>
                  <a:pt x="18288000" y="0"/>
                </a:lnTo>
                <a:lnTo>
                  <a:pt x="18288000" y="10447020"/>
                </a:lnTo>
                <a:lnTo>
                  <a:pt x="0" y="104470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731044" y="718457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ZASTOSOWANIA WEBXR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8061" y="2374231"/>
            <a:ext cx="3488645" cy="4379522"/>
            <a:chOff x="0" y="0"/>
            <a:chExt cx="852355" cy="10700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52355" cy="1070016"/>
            </a:xfrm>
            <a:custGeom>
              <a:avLst/>
              <a:gdLst/>
              <a:ahLst/>
              <a:cxnLst/>
              <a:rect r="r" b="b" t="t" l="l"/>
              <a:pathLst>
                <a:path h="1070016" w="852355">
                  <a:moveTo>
                    <a:pt x="44384" y="0"/>
                  </a:moveTo>
                  <a:lnTo>
                    <a:pt x="807971" y="0"/>
                  </a:lnTo>
                  <a:cubicBezTo>
                    <a:pt x="832483" y="0"/>
                    <a:pt x="852355" y="19871"/>
                    <a:pt x="852355" y="44384"/>
                  </a:cubicBezTo>
                  <a:lnTo>
                    <a:pt x="852355" y="1025632"/>
                  </a:lnTo>
                  <a:cubicBezTo>
                    <a:pt x="852355" y="1050145"/>
                    <a:pt x="832483" y="1070016"/>
                    <a:pt x="807971" y="1070016"/>
                  </a:cubicBezTo>
                  <a:lnTo>
                    <a:pt x="44384" y="1070016"/>
                  </a:lnTo>
                  <a:cubicBezTo>
                    <a:pt x="19871" y="1070016"/>
                    <a:pt x="0" y="1050145"/>
                    <a:pt x="0" y="1025632"/>
                  </a:cubicBezTo>
                  <a:lnTo>
                    <a:pt x="0" y="44384"/>
                  </a:lnTo>
                  <a:cubicBezTo>
                    <a:pt x="0" y="19871"/>
                    <a:pt x="19871" y="0"/>
                    <a:pt x="44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88061" y="2374231"/>
            <a:ext cx="3488645" cy="34886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1041" y="0"/>
                  </a:moveTo>
                  <a:lnTo>
                    <a:pt x="761759" y="0"/>
                  </a:lnTo>
                  <a:cubicBezTo>
                    <a:pt x="789948" y="0"/>
                    <a:pt x="812800" y="22852"/>
                    <a:pt x="812800" y="51041"/>
                  </a:cubicBezTo>
                  <a:lnTo>
                    <a:pt x="812800" y="761759"/>
                  </a:lnTo>
                  <a:cubicBezTo>
                    <a:pt x="812800" y="789948"/>
                    <a:pt x="789948" y="812800"/>
                    <a:pt x="761759" y="812800"/>
                  </a:cubicBezTo>
                  <a:lnTo>
                    <a:pt x="51041" y="812800"/>
                  </a:lnTo>
                  <a:cubicBezTo>
                    <a:pt x="22852" y="812800"/>
                    <a:pt x="0" y="789948"/>
                    <a:pt x="0" y="761759"/>
                  </a:cubicBezTo>
                  <a:lnTo>
                    <a:pt x="0" y="51041"/>
                  </a:lnTo>
                  <a:cubicBezTo>
                    <a:pt x="0" y="22852"/>
                    <a:pt x="22852" y="0"/>
                    <a:pt x="51041" y="0"/>
                  </a:cubicBezTo>
                  <a:close/>
                </a:path>
              </a:pathLst>
            </a:custGeom>
            <a:blipFill>
              <a:blip r:embed="rId6"/>
              <a:stretch>
                <a:fillRect l="-37527" t="0" r="-37527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581102" y="4843703"/>
            <a:ext cx="3449173" cy="4329969"/>
            <a:chOff x="0" y="0"/>
            <a:chExt cx="852355" cy="10700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52355" cy="1070016"/>
            </a:xfrm>
            <a:custGeom>
              <a:avLst/>
              <a:gdLst/>
              <a:ahLst/>
              <a:cxnLst/>
              <a:rect r="r" b="b" t="t" l="l"/>
              <a:pathLst>
                <a:path h="1070016" w="852355">
                  <a:moveTo>
                    <a:pt x="44891" y="0"/>
                  </a:moveTo>
                  <a:lnTo>
                    <a:pt x="807463" y="0"/>
                  </a:lnTo>
                  <a:cubicBezTo>
                    <a:pt x="832256" y="0"/>
                    <a:pt x="852355" y="20099"/>
                    <a:pt x="852355" y="44891"/>
                  </a:cubicBezTo>
                  <a:lnTo>
                    <a:pt x="852355" y="1025124"/>
                  </a:lnTo>
                  <a:cubicBezTo>
                    <a:pt x="852355" y="1049917"/>
                    <a:pt x="832256" y="1070016"/>
                    <a:pt x="807463" y="1070016"/>
                  </a:cubicBezTo>
                  <a:lnTo>
                    <a:pt x="44891" y="1070016"/>
                  </a:lnTo>
                  <a:cubicBezTo>
                    <a:pt x="20099" y="1070016"/>
                    <a:pt x="0" y="1049917"/>
                    <a:pt x="0" y="1025124"/>
                  </a:cubicBezTo>
                  <a:lnTo>
                    <a:pt x="0" y="44891"/>
                  </a:lnTo>
                  <a:cubicBezTo>
                    <a:pt x="0" y="20099"/>
                    <a:pt x="20099" y="0"/>
                    <a:pt x="44891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581102" y="4856548"/>
            <a:ext cx="3449173" cy="3449173"/>
            <a:chOff x="0" y="0"/>
            <a:chExt cx="812800" cy="812800"/>
          </a:xfrm>
        </p:grpSpPr>
        <p:sp>
          <p:nvSpPr>
            <p:cNvPr name="Freeform 15" id="15">
              <a:hlinkClick r:id="rId7" tooltip="https://artsandculture.google.com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1625" y="0"/>
                  </a:moveTo>
                  <a:lnTo>
                    <a:pt x="761175" y="0"/>
                  </a:lnTo>
                  <a:cubicBezTo>
                    <a:pt x="774867" y="0"/>
                    <a:pt x="787998" y="5439"/>
                    <a:pt x="797679" y="15121"/>
                  </a:cubicBezTo>
                  <a:cubicBezTo>
                    <a:pt x="807361" y="24802"/>
                    <a:pt x="812800" y="37933"/>
                    <a:pt x="812800" y="51625"/>
                  </a:cubicBezTo>
                  <a:lnTo>
                    <a:pt x="812800" y="761175"/>
                  </a:lnTo>
                  <a:cubicBezTo>
                    <a:pt x="812800" y="774867"/>
                    <a:pt x="807361" y="787998"/>
                    <a:pt x="797679" y="797679"/>
                  </a:cubicBezTo>
                  <a:cubicBezTo>
                    <a:pt x="787998" y="807361"/>
                    <a:pt x="774867" y="812800"/>
                    <a:pt x="761175" y="812800"/>
                  </a:cubicBezTo>
                  <a:lnTo>
                    <a:pt x="51625" y="812800"/>
                  </a:lnTo>
                  <a:cubicBezTo>
                    <a:pt x="37933" y="812800"/>
                    <a:pt x="24802" y="807361"/>
                    <a:pt x="15121" y="797679"/>
                  </a:cubicBezTo>
                  <a:cubicBezTo>
                    <a:pt x="5439" y="787998"/>
                    <a:pt x="0" y="774867"/>
                    <a:pt x="0" y="761175"/>
                  </a:cubicBezTo>
                  <a:lnTo>
                    <a:pt x="0" y="51625"/>
                  </a:lnTo>
                  <a:cubicBezTo>
                    <a:pt x="0" y="37933"/>
                    <a:pt x="5439" y="24802"/>
                    <a:pt x="15121" y="15121"/>
                  </a:cubicBezTo>
                  <a:cubicBezTo>
                    <a:pt x="24802" y="5439"/>
                    <a:pt x="37933" y="0"/>
                    <a:pt x="51625" y="0"/>
                  </a:cubicBezTo>
                  <a:close/>
                </a:path>
              </a:pathLst>
            </a:custGeom>
            <a:blipFill>
              <a:blip r:embed="rId8"/>
              <a:stretch>
                <a:fillRect l="-37527" t="0" r="-37527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50797" y="2374231"/>
            <a:ext cx="3488645" cy="4379522"/>
            <a:chOff x="0" y="0"/>
            <a:chExt cx="852355" cy="10700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2355" cy="1070016"/>
            </a:xfrm>
            <a:custGeom>
              <a:avLst/>
              <a:gdLst/>
              <a:ahLst/>
              <a:cxnLst/>
              <a:rect r="r" b="b" t="t" l="l"/>
              <a:pathLst>
                <a:path h="1070016" w="852355">
                  <a:moveTo>
                    <a:pt x="44384" y="0"/>
                  </a:moveTo>
                  <a:lnTo>
                    <a:pt x="807971" y="0"/>
                  </a:lnTo>
                  <a:cubicBezTo>
                    <a:pt x="832483" y="0"/>
                    <a:pt x="852355" y="19871"/>
                    <a:pt x="852355" y="44384"/>
                  </a:cubicBezTo>
                  <a:lnTo>
                    <a:pt x="852355" y="1025632"/>
                  </a:lnTo>
                  <a:cubicBezTo>
                    <a:pt x="852355" y="1050145"/>
                    <a:pt x="832483" y="1070016"/>
                    <a:pt x="807971" y="1070016"/>
                  </a:cubicBezTo>
                  <a:lnTo>
                    <a:pt x="44384" y="1070016"/>
                  </a:lnTo>
                  <a:cubicBezTo>
                    <a:pt x="19871" y="1070016"/>
                    <a:pt x="0" y="1050145"/>
                    <a:pt x="0" y="1025632"/>
                  </a:cubicBezTo>
                  <a:lnTo>
                    <a:pt x="0" y="44384"/>
                  </a:lnTo>
                  <a:cubicBezTo>
                    <a:pt x="0" y="19871"/>
                    <a:pt x="19871" y="0"/>
                    <a:pt x="4438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850797" y="2374231"/>
            <a:ext cx="3488645" cy="3488645"/>
            <a:chOff x="0" y="0"/>
            <a:chExt cx="812800" cy="812800"/>
          </a:xfrm>
        </p:grpSpPr>
        <p:sp>
          <p:nvSpPr>
            <p:cNvPr name="Freeform 20" id="20">
              <a:hlinkClick r:id="rId9" tooltip="https://sketchfab.com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1041" y="0"/>
                  </a:moveTo>
                  <a:lnTo>
                    <a:pt x="761759" y="0"/>
                  </a:lnTo>
                  <a:cubicBezTo>
                    <a:pt x="789948" y="0"/>
                    <a:pt x="812800" y="22852"/>
                    <a:pt x="812800" y="51041"/>
                  </a:cubicBezTo>
                  <a:lnTo>
                    <a:pt x="812800" y="761759"/>
                  </a:lnTo>
                  <a:cubicBezTo>
                    <a:pt x="812800" y="789948"/>
                    <a:pt x="789948" y="812800"/>
                    <a:pt x="761759" y="812800"/>
                  </a:cubicBezTo>
                  <a:lnTo>
                    <a:pt x="51041" y="812800"/>
                  </a:lnTo>
                  <a:cubicBezTo>
                    <a:pt x="22852" y="812800"/>
                    <a:pt x="0" y="789948"/>
                    <a:pt x="0" y="761759"/>
                  </a:cubicBezTo>
                  <a:lnTo>
                    <a:pt x="0" y="51041"/>
                  </a:lnTo>
                  <a:cubicBezTo>
                    <a:pt x="0" y="22852"/>
                    <a:pt x="22852" y="0"/>
                    <a:pt x="51041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3120492" y="4856548"/>
            <a:ext cx="3449173" cy="4329969"/>
            <a:chOff x="0" y="0"/>
            <a:chExt cx="852355" cy="107001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52355" cy="1070016"/>
            </a:xfrm>
            <a:custGeom>
              <a:avLst/>
              <a:gdLst/>
              <a:ahLst/>
              <a:cxnLst/>
              <a:rect r="r" b="b" t="t" l="l"/>
              <a:pathLst>
                <a:path h="1070016" w="852355">
                  <a:moveTo>
                    <a:pt x="44891" y="0"/>
                  </a:moveTo>
                  <a:lnTo>
                    <a:pt x="807463" y="0"/>
                  </a:lnTo>
                  <a:cubicBezTo>
                    <a:pt x="832256" y="0"/>
                    <a:pt x="852355" y="20099"/>
                    <a:pt x="852355" y="44891"/>
                  </a:cubicBezTo>
                  <a:lnTo>
                    <a:pt x="852355" y="1025124"/>
                  </a:lnTo>
                  <a:cubicBezTo>
                    <a:pt x="852355" y="1049917"/>
                    <a:pt x="832256" y="1070016"/>
                    <a:pt x="807463" y="1070016"/>
                  </a:cubicBezTo>
                  <a:lnTo>
                    <a:pt x="44891" y="1070016"/>
                  </a:lnTo>
                  <a:cubicBezTo>
                    <a:pt x="20099" y="1070016"/>
                    <a:pt x="0" y="1049917"/>
                    <a:pt x="0" y="1025124"/>
                  </a:cubicBezTo>
                  <a:lnTo>
                    <a:pt x="0" y="44891"/>
                  </a:lnTo>
                  <a:cubicBezTo>
                    <a:pt x="0" y="20099"/>
                    <a:pt x="20099" y="0"/>
                    <a:pt x="44891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52355" cy="11081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120492" y="4856548"/>
            <a:ext cx="3449173" cy="3449173"/>
            <a:chOff x="0" y="0"/>
            <a:chExt cx="812800" cy="812800"/>
          </a:xfrm>
        </p:grpSpPr>
        <p:sp>
          <p:nvSpPr>
            <p:cNvPr name="Freeform 25" id="25">
              <a:hlinkClick r:id="rId11" tooltip="https://spatial.io"/>
            </p:cNvPr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1625" y="0"/>
                  </a:moveTo>
                  <a:lnTo>
                    <a:pt x="761175" y="0"/>
                  </a:lnTo>
                  <a:cubicBezTo>
                    <a:pt x="774867" y="0"/>
                    <a:pt x="787998" y="5439"/>
                    <a:pt x="797679" y="15121"/>
                  </a:cubicBezTo>
                  <a:cubicBezTo>
                    <a:pt x="807361" y="24802"/>
                    <a:pt x="812800" y="37933"/>
                    <a:pt x="812800" y="51625"/>
                  </a:cubicBezTo>
                  <a:lnTo>
                    <a:pt x="812800" y="761175"/>
                  </a:lnTo>
                  <a:cubicBezTo>
                    <a:pt x="812800" y="774867"/>
                    <a:pt x="807361" y="787998"/>
                    <a:pt x="797679" y="797679"/>
                  </a:cubicBezTo>
                  <a:cubicBezTo>
                    <a:pt x="787998" y="807361"/>
                    <a:pt x="774867" y="812800"/>
                    <a:pt x="761175" y="812800"/>
                  </a:cubicBezTo>
                  <a:lnTo>
                    <a:pt x="51625" y="812800"/>
                  </a:lnTo>
                  <a:cubicBezTo>
                    <a:pt x="37933" y="812800"/>
                    <a:pt x="24802" y="807361"/>
                    <a:pt x="15121" y="797679"/>
                  </a:cubicBezTo>
                  <a:cubicBezTo>
                    <a:pt x="5439" y="787998"/>
                    <a:pt x="0" y="774867"/>
                    <a:pt x="0" y="761175"/>
                  </a:cubicBezTo>
                  <a:lnTo>
                    <a:pt x="0" y="51625"/>
                  </a:lnTo>
                  <a:cubicBezTo>
                    <a:pt x="0" y="37933"/>
                    <a:pt x="5439" y="24802"/>
                    <a:pt x="15121" y="15121"/>
                  </a:cubicBezTo>
                  <a:cubicBezTo>
                    <a:pt x="24802" y="5439"/>
                    <a:pt x="37933" y="0"/>
                    <a:pt x="51625" y="0"/>
                  </a:cubicBezTo>
                  <a:close/>
                </a:path>
              </a:pathLst>
            </a:custGeom>
            <a:blipFill>
              <a:blip r:embed="rId12"/>
              <a:stretch>
                <a:fillRect l="-37527" t="0" r="-37527" b="0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621589" y="6132931"/>
            <a:ext cx="3221589" cy="35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b="true" sz="2085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Wirtualne sklepy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007515" y="8391788"/>
            <a:ext cx="2675291" cy="70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b="true" sz="20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Edukacja i symulacje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84326" y="5950322"/>
            <a:ext cx="3221589" cy="71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19"/>
              </a:lnSpc>
            </a:pPr>
            <a:r>
              <a:rPr lang="en-US" b="true" sz="2085">
                <a:solidFill>
                  <a:srgbClr val="010F1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Interaktywne strony internetowe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59965" y="8391788"/>
            <a:ext cx="3409700" cy="70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6"/>
              </a:lnSpc>
            </a:pPr>
            <a:r>
              <a:rPr lang="en-US" b="true" sz="206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Wirtualne spotkania i wydarzenia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073489" y="583658"/>
            <a:ext cx="10141022" cy="9119684"/>
            <a:chOff x="0" y="0"/>
            <a:chExt cx="2506035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06035" cy="2253643"/>
            </a:xfrm>
            <a:custGeom>
              <a:avLst/>
              <a:gdLst/>
              <a:ahLst/>
              <a:cxnLst/>
              <a:rect r="r" b="b" t="t" l="l"/>
              <a:pathLst>
                <a:path h="2253643" w="2506035">
                  <a:moveTo>
                    <a:pt x="15269" y="0"/>
                  </a:moveTo>
                  <a:lnTo>
                    <a:pt x="2490767" y="0"/>
                  </a:lnTo>
                  <a:cubicBezTo>
                    <a:pt x="2499199" y="0"/>
                    <a:pt x="2506035" y="6836"/>
                    <a:pt x="2506035" y="15269"/>
                  </a:cubicBezTo>
                  <a:lnTo>
                    <a:pt x="2506035" y="2238375"/>
                  </a:lnTo>
                  <a:cubicBezTo>
                    <a:pt x="2506035" y="2246807"/>
                    <a:pt x="2499199" y="2253643"/>
                    <a:pt x="2490767" y="2253643"/>
                  </a:cubicBezTo>
                  <a:lnTo>
                    <a:pt x="15269" y="2253643"/>
                  </a:lnTo>
                  <a:cubicBezTo>
                    <a:pt x="6836" y="2253643"/>
                    <a:pt x="0" y="2246807"/>
                    <a:pt x="0" y="2238375"/>
                  </a:cubicBezTo>
                  <a:lnTo>
                    <a:pt x="0" y="15269"/>
                  </a:lnTo>
                  <a:cubicBezTo>
                    <a:pt x="0" y="6836"/>
                    <a:pt x="6836" y="0"/>
                    <a:pt x="15269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506035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57035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WIRTUALNE SKLEPY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761091" y="2492482"/>
            <a:ext cx="6765818" cy="67658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18" y="0"/>
                  </a:moveTo>
                  <a:lnTo>
                    <a:pt x="786482" y="0"/>
                  </a:lnTo>
                  <a:cubicBezTo>
                    <a:pt x="801017" y="0"/>
                    <a:pt x="812800" y="11783"/>
                    <a:pt x="812800" y="26318"/>
                  </a:cubicBezTo>
                  <a:lnTo>
                    <a:pt x="812800" y="786482"/>
                  </a:lnTo>
                  <a:cubicBezTo>
                    <a:pt x="812800" y="801017"/>
                    <a:pt x="801017" y="812800"/>
                    <a:pt x="786482" y="812800"/>
                  </a:cubicBezTo>
                  <a:lnTo>
                    <a:pt x="26318" y="812800"/>
                  </a:lnTo>
                  <a:cubicBezTo>
                    <a:pt x="11783" y="812800"/>
                    <a:pt x="0" y="801017"/>
                    <a:pt x="0" y="786482"/>
                  </a:cubicBezTo>
                  <a:lnTo>
                    <a:pt x="0" y="26318"/>
                  </a:lnTo>
                  <a:cubicBezTo>
                    <a:pt x="0" y="11783"/>
                    <a:pt x="11783" y="0"/>
                    <a:pt x="26318" y="0"/>
                  </a:cubicBezTo>
                  <a:close/>
                </a:path>
              </a:pathLst>
            </a:custGeom>
            <a:blipFill>
              <a:blip r:embed="rId6"/>
              <a:stretch>
                <a:fillRect l="-37527" t="0" r="-37527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 t="0" r="-12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28947" y="671704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3"/>
                </a:lnTo>
                <a:lnTo>
                  <a:pt x="0" y="4913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583658"/>
            <a:ext cx="15848966" cy="9119684"/>
            <a:chOff x="0" y="0"/>
            <a:chExt cx="3916574" cy="22536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16574" cy="2253643"/>
            </a:xfrm>
            <a:custGeom>
              <a:avLst/>
              <a:gdLst/>
              <a:ahLst/>
              <a:cxnLst/>
              <a:rect r="r" b="b" t="t" l="l"/>
              <a:pathLst>
                <a:path h="2253643" w="3916574">
                  <a:moveTo>
                    <a:pt x="9770" y="0"/>
                  </a:moveTo>
                  <a:lnTo>
                    <a:pt x="3906804" y="0"/>
                  </a:lnTo>
                  <a:cubicBezTo>
                    <a:pt x="3909395" y="0"/>
                    <a:pt x="3911880" y="1029"/>
                    <a:pt x="3913712" y="2861"/>
                  </a:cubicBezTo>
                  <a:cubicBezTo>
                    <a:pt x="3915544" y="4694"/>
                    <a:pt x="3916574" y="7179"/>
                    <a:pt x="3916574" y="9770"/>
                  </a:cubicBezTo>
                  <a:lnTo>
                    <a:pt x="3916574" y="2243874"/>
                  </a:lnTo>
                  <a:cubicBezTo>
                    <a:pt x="3916574" y="2246465"/>
                    <a:pt x="3915544" y="2248950"/>
                    <a:pt x="3913712" y="2250782"/>
                  </a:cubicBezTo>
                  <a:cubicBezTo>
                    <a:pt x="3911880" y="2252614"/>
                    <a:pt x="3909395" y="2253643"/>
                    <a:pt x="3906804" y="2253643"/>
                  </a:cubicBezTo>
                  <a:lnTo>
                    <a:pt x="9770" y="2253643"/>
                  </a:lnTo>
                  <a:cubicBezTo>
                    <a:pt x="7179" y="2253643"/>
                    <a:pt x="4694" y="2252614"/>
                    <a:pt x="2861" y="2250782"/>
                  </a:cubicBezTo>
                  <a:cubicBezTo>
                    <a:pt x="1029" y="2248950"/>
                    <a:pt x="0" y="2246465"/>
                    <a:pt x="0" y="2243874"/>
                  </a:cubicBezTo>
                  <a:lnTo>
                    <a:pt x="0" y="9770"/>
                  </a:lnTo>
                  <a:cubicBezTo>
                    <a:pt x="0" y="7179"/>
                    <a:pt x="1029" y="4694"/>
                    <a:pt x="2861" y="2861"/>
                  </a:cubicBezTo>
                  <a:cubicBezTo>
                    <a:pt x="4694" y="1029"/>
                    <a:pt x="7179" y="0"/>
                    <a:pt x="9770" y="0"/>
                  </a:cubicBezTo>
                  <a:close/>
                </a:path>
              </a:pathLst>
            </a:custGeom>
            <a:solidFill>
              <a:srgbClr val="48699F">
                <a:alpha val="7568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16574" cy="229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1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57035" y="904875"/>
            <a:ext cx="12938502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b="true" sz="639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WIRTUALNE SKLEPY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10800000">
            <a:off x="-116335" y="-82396"/>
            <a:ext cx="4697437" cy="4913254"/>
          </a:xfrm>
          <a:custGeom>
            <a:avLst/>
            <a:gdLst/>
            <a:ahLst/>
            <a:cxnLst/>
            <a:rect r="r" b="b" t="t" l="l"/>
            <a:pathLst>
              <a:path h="4913254" w="4697437">
                <a:moveTo>
                  <a:pt x="0" y="0"/>
                </a:moveTo>
                <a:lnTo>
                  <a:pt x="4697437" y="0"/>
                </a:lnTo>
                <a:lnTo>
                  <a:pt x="4697437" y="4913254"/>
                </a:lnTo>
                <a:lnTo>
                  <a:pt x="0" y="4913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65987" y="2492482"/>
            <a:ext cx="14828633" cy="6765818"/>
            <a:chOff x="0" y="0"/>
            <a:chExt cx="1781412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81412" cy="812800"/>
            </a:xfrm>
            <a:custGeom>
              <a:avLst/>
              <a:gdLst/>
              <a:ahLst/>
              <a:cxnLst/>
              <a:rect r="r" b="b" t="t" l="l"/>
              <a:pathLst>
                <a:path h="812800" w="1781412">
                  <a:moveTo>
                    <a:pt x="12008" y="0"/>
                  </a:moveTo>
                  <a:lnTo>
                    <a:pt x="1769404" y="0"/>
                  </a:lnTo>
                  <a:cubicBezTo>
                    <a:pt x="1776036" y="0"/>
                    <a:pt x="1781412" y="5376"/>
                    <a:pt x="1781412" y="12008"/>
                  </a:cubicBezTo>
                  <a:lnTo>
                    <a:pt x="1781412" y="800792"/>
                  </a:lnTo>
                  <a:cubicBezTo>
                    <a:pt x="1781412" y="807424"/>
                    <a:pt x="1776036" y="812800"/>
                    <a:pt x="1769404" y="812800"/>
                  </a:cubicBezTo>
                  <a:lnTo>
                    <a:pt x="12008" y="812800"/>
                  </a:lnTo>
                  <a:cubicBezTo>
                    <a:pt x="5376" y="812800"/>
                    <a:pt x="0" y="807424"/>
                    <a:pt x="0" y="800792"/>
                  </a:cubicBezTo>
                  <a:lnTo>
                    <a:pt x="0" y="12008"/>
                  </a:lnTo>
                  <a:cubicBezTo>
                    <a:pt x="0" y="5376"/>
                    <a:pt x="5376" y="0"/>
                    <a:pt x="1200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1641" r="0" b="-11641"/>
              </a:stretch>
            </a:blipFill>
          </p:spPr>
        </p:sp>
      </p:grp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DAGhJdQ4zBc</dc:identifier>
  <dcterms:modified xsi:type="dcterms:W3CDTF">2011-08-01T06:04:30Z</dcterms:modified>
  <cp:revision>1</cp:revision>
  <dc:title>Blue Futuristic Business Presentation</dc:title>
</cp:coreProperties>
</file>